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43" r:id="rId3"/>
    <p:sldId id="444" r:id="rId4"/>
    <p:sldId id="281" r:id="rId5"/>
    <p:sldId id="445" r:id="rId6"/>
    <p:sldId id="427" r:id="rId7"/>
    <p:sldId id="428" r:id="rId8"/>
    <p:sldId id="429" r:id="rId9"/>
    <p:sldId id="437" r:id="rId10"/>
    <p:sldId id="446" r:id="rId11"/>
    <p:sldId id="447" r:id="rId12"/>
    <p:sldId id="449" r:id="rId13"/>
    <p:sldId id="448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2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2:37:07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0,'0'0'1384'0'0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2:37:07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0,'0'0'1384'0'0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02T00:55:49.04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1 189 8752 0 0,'0'0'673'0'0,"0"-5"-410"0"0,0-5 671 0 0,1 0 0 0 0,0 0 1 0 0,1 0-1 0 0,0 1 0 0 0,0-1 0 0 0,1 0 1 0 0,1 1-1 0 0,-1 0 0 0 0,1 0 1 0 0,1 0-1 0 0,0 0 0 0 0,0 1 0 0 0,1 0 1 0 0,10-13-1 0 0,-12 18-736 0 0,0 0-1 0 0,0 0 1 0 0,1 0 0 0 0,-1 1 0 0 0,1-1 0 0 0,0 1-1 0 0,0 0 1 0 0,-1 0 0 0 0,9-1 0 0 0,6-3 65 0 0,-19 6-250 0 0,1 0-1 0 0,-1 0 0 0 0,1 0 0 0 0,-1 0 1 0 0,1 0-1 0 0,-1 0 0 0 0,1 0 1 0 0,-1 0-1 0 0,1 0 0 0 0,-1 0 1 0 0,1 0-1 0 0,-1 0 0 0 0,1 0 1 0 0,-1 1-1 0 0,1-1 0 0 0,-1 0 1 0 0,0 0-1 0 0,1 0 0 0 0,-1 1 1 0 0,1-1-1 0 0,-1 0 0 0 0,0 1 1 0 0,1-1-1 0 0,1 2 24 0 0,18 2 89 0 0,-13-3-94 0 0,8 3 29 0 0,-8 0-51 0 0,-2-2 3 0 0,0 1-1 0 0,0 0 0 0 0,-1 0 0 0 0,7 5 1 0 0,-4 1-2 0 0,-5-4-7 0 0,-1-1 0 0 0,1 1 0 0 0,-1-1 0 0 0,0 1 0 0 0,0 0 0 0 0,-1 0 0 0 0,1-1 0 0 0,-1 1 0 0 0,0 0 0 0 0,0 0 0 0 0,-1 0 0 0 0,1-1 0 0 0,-1 1 0 0 0,0 0 0 0 0,0 0 0 0 0,-1-1-1 0 0,1 1 1 0 0,-1-1 0 0 0,-3 7 0 0 0,-6 8-139 0 0,0-1-1 0 0,-1 0 0 0 0,-16 18 1 0 0,13-17-145 0 0,7-9 181 0 0,4-6 32 0 0,1 0 1 0 0,0 0 0 0 0,0 0 0 0 0,0 1-1 0 0,-3 7 1 0 0,-8 6-113 0 0,12-11 122 0 0,1-4 3 0 0,-3 4 63 0 0,3-6 315 0 0,8 4 145 0 0,-5-5-416 0 0,0 1 0 0 0,0 0 1 0 0,1 0-1 0 0,-1-1 1 0 0,0 0-1 0 0,1 1 1 0 0,-1-1-1 0 0,0 0 0 0 0,0 0 1 0 0,1 0-1 0 0,-1 0 1 0 0,0-1-1 0 0,1 1 0 0 0,-1-1 1 0 0,0 1-1 0 0,0-1 1 0 0,3-1-1 0 0,14-2 323 0 0,-8 2-234 0 0,0-1 0 0 0,-1 0-1 0 0,1 0 1 0 0,12-6 0 0 0,24-8-61 0 0,-24 7-180 0 0,-13 5-861 0 0,-1 0-250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02T01:01:26.55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19 1 8752 0 0,'0'0'793'0'0,"-6"11"1214"0"0,5-9-1253 0 0,0 0 0 0 0,-1 0 0 0 0,1 0 0 0 0,0 0-1 0 0,0 0 1 0 0,0 0 0 0 0,0 1 0 0 0,0-1 0 0 0,1 0 0 0 0,-2 5 0 0 0,2-3-374 0 0,0 1 0 0 0,-1-1 0 0 0,1 1 1 0 0,1-1-1 0 0,0 7 0 0 0,0-5-354 0 0,0-1 0 0 0,1 1 0 0 0,-1-1 0 0 0,1 0 0 0 0,1 0 0 0 0,-1 0 0 0 0,0 0 0 0 0,1 0 0 0 0,7 8 0 0 0,27 40 27 0 0,-30-39-601 0 0,1-2-1190 0 0,-7-11 464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02T01:01:27.09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0 153 3224 0 0,'0'0'143'0'0,"2"-2"-3"0"0,-1 1-118 0 0,0-1 1 0 0,0 1 0 0 0,0 0 0 0 0,-1-1 0 0 0,1 1 0 0 0,0-1-1 0 0,-1 1 1 0 0,1-1 0 0 0,0-2 0 0 0,6-14 3011 0 0,4 0 2795 0 0,8-11 828 0 0,-16 25-6241 0 0,0 1-1 0 0,0 0 0 0 0,0 0 1 0 0,1 0-1 0 0,6-5 0 0 0,8-8 393 0 0,-16 14-736 0 0,0 0 0 0 0,0 0 0 0 0,0 0-1 0 0,0 1 1 0 0,0-1 0 0 0,0 0-1 0 0,0 1 1 0 0,1 0 0 0 0,3-2 0 0 0,1 0 40 0 0,1 1 0 0 0,0 1 1 0 0,0-1-1 0 0,0 1 1 0 0,0 0-1 0 0,10 1 0 0 0,-16 0-107 0 0,1 0-1 0 0,-1 0 1 0 0,0 0-1 0 0,1 0 1 0 0,-1 0-1 0 0,0 1 1 0 0,1-1-1 0 0,-1 1 1 0 0,0-1-1 0 0,1 1 0 0 0,-1 0 1 0 0,0 0-1 0 0,0 0 1 0 0,0 0-1 0 0,0 1 1 0 0,0-1-1 0 0,0 0 1 0 0,0 1-1 0 0,0-1 1 0 0,-1 1-1 0 0,1 0 1 0 0,0 0-1 0 0,-1 0 1 0 0,0-1-1 0 0,1 1 1 0 0,-1 0-1 0 0,0 1 0 0 0,1 2 1 0 0,0 2-45 0 0,0 0-1 0 0,-1 0 1 0 0,0 1 0 0 0,0-1-1 0 0,-1 1 1 0 0,0 13 0 0 0,-1-6-101 0 0,0 6 89 0 0,-2 0 1 0 0,0 0-1 0 0,-11 36 1 0 0,4-13-730 0 0,6-29-17 0 0,-1 1-1 0 0,0-1 0 0 0,-12 23 1 0 0,11-20 297 0 0,6-15 388 0 0,-1 0-1 0 0,0 0 0 0 0,0 0 0 0 0,0 0 0 0 0,-3 4 0 0 0,3-6 122 0 0,-2 2-108 0 0,3 15 704 0 0,2-16-294 0 0,0-1-208 0 0,1 0-1 0 0,-1-1 1 0 0,0 1-1 0 0,0 0 1 0 0,0-1-1 0 0,0 1 1 0 0,1-1-1 0 0,-1 0 1 0 0,0 0-1 0 0,0 1 1 0 0,1-2-1 0 0,-1 1 1 0 0,0 0-1 0 0,0 0 1 0 0,0-1-1 0 0,1 1 1 0 0,-1-1-1 0 0,0 0 1 0 0,0 1-1 0 0,0-1 1 0 0,0 0-1 0 0,0 0 1 0 0,0-1-1 0 0,3-1 1 0 0,12-6 449 0 0,-13 7-371 0 0,0 1 1 0 0,0-1 0 0 0,0-1 0 0 0,6-4-1 0 0,20-16 572 0 0,1 2 0 0 0,45-24 0 0 0,11-7-896 0 0,-75 43-99 0 0,1 1-1 0 0,1 0 0 0 0,0 1 0 0 0,23-9 1 0 0,-21 11-443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02T01:06:03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85 2760 0 0,'23'0'33'0'0,"4"0"3076"0"0,-23 0-3155 0 0,-3 0 45 0 0,-1 0-1 0 0,0 0 1 0 0,0 0 0 0 0,0 0 0 0 0,0 0 0 0 0,0 0 0 0 0,0 0-1 0 0,1-1 1 0 0,-1 1 0 0 0,0 0 0 0 0,0 0 0 0 0,0 0 0 0 0,0 0-1 0 0,0 0 1 0 0,0 0 0 0 0,0 0 0 0 0,0 0 0 0 0,1 0-1 0 0,-1 0 1 0 0,0 0 0 0 0,0 0 0 0 0,0-1 0 0 0,0 1 0 0 0,0 0-1 0 0,0 0 1 0 0,0 0 0 0 0,0 0 0 0 0,0 0 0 0 0,0 0 0 0 0,0 0-1 0 0,0 0 1 0 0,0-1 0 0 0,0 1 0 0 0,0 0 0 0 0,0 0-1 0 0,0 0 1 0 0,0 0 0 0 0,0 0 0 0 0,0 0 0 0 0,0-1 0 0 0,0 1-1 0 0,0 0 1 0 0,0 0 0 0 0,0 0 0 0 0,0 0 0 0 0,0 0 0 0 0,0 0-1 0 0,0 0 1 0 0,0-1 0 0 0,0 1 0 0 0,0 0 0 0 0,0 0-1 0 0,0 0 1 0 0,0 0 0 0 0,0 0 0 0 0,-1 0 0 0 0,1 0 0 0 0,0 0-1 0 0,0 0 1 0 0,0-1 0 0 0,0 1 0 0 0,-10-5-6 0 0,4 2 416 0 0,-9-5 55 0 0,15 8-430 0 0,-1 0 0 0 0,0 0 0 0 0,1 0 0 0 0,-1 0 0 0 0,0 0 0 0 0,0-1 0 0 0,1 1-1 0 0,-1 0 1 0 0,0-1 0 0 0,1 1 0 0 0,-1 0 0 0 0,0-1 0 0 0,1 1 0 0 0,-1-1 0 0 0,1 1-1 0 0,-1-1 1 0 0,1 1 0 0 0,-1-1 0 0 0,1 1 0 0 0,-1-1 0 0 0,1 0 0 0 0,0 1 0 0 0,-1-1-1 0 0,1 1 1 0 0,0-1 0 0 0,-1 0 0 0 0,1 0 0 0 0,0 0 0 0 0,-5-1 973 0 0,5 2-955 0 0,0 0 0 0 0,0 0 0 0 0,0 0 0 0 0,-1 0 0 0 0,1 0 0 0 0,0 0 0 0 0,0 0 0 0 0,0 0 0 0 0,-1 0 0 0 0,1 0 0 0 0,0 0 0 0 0,0 0 0 0 0,0 0 0 0 0,0 0 0 0 0,-1 0 0 0 0,1 0 0 0 0,0-1 0 0 0,0 1 0 0 0,0 0 0 0 0,-1 0 0 0 0,1 0 0 0 0,0 0 0 0 0,0 0 0 0 0,0 0 0 0 0,0 0 0 0 0,0-1 0 0 0,0 1 0 0 0,-1 0 0 0 0,1 0 1 0 0,0 0-1 0 0,0 0 0 0 0,0-1 0 0 0,0 1 0 0 0,0 0 0 0 0,0 0 0 0 0,-1-1 52 0 0,0-1 0 0 0,0 1 1 0 0,1 0-1 0 0,-1 0 1 0 0,0 0-1 0 0,0 0 0 0 0,0 1 1 0 0,0-1-1 0 0,-1 0 0 0 0,1 0 1 0 0,0 1-1 0 0,0-1 1 0 0,-2 0-1 0 0,-14-8 4962 0 0,5 0-3494 0 0,-10-3-168 0 0,20 11-700 0 0,0 1-16 0 0,1 0-576 0 0,1 0 0 0 0,-1 0-1 0 0,1 0 1 0 0,-1 0-1 0 0,1 0 1 0 0,-1 0 0 0 0,0 0-1 0 0,1 0 1 0 0,-1 0-1 0 0,1 1 1 0 0,-1-1 0 0 0,1 0-1 0 0,-1 0 1 0 0,1 1-1 0 0,-1-1 1 0 0,1 0 0 0 0,-1 1-1 0 0,1-1 1 0 0,0 0-1 0 0,-1 1 1 0 0,1-1 0 0 0,0 1-1 0 0,-1-1 1 0 0,1 1-1 0 0,0-1 1 0 0,-1 1 0 0 0,1-1-1 0 0,0 1 1 0 0,0-1 0 0 0,-1 1-1 0 0,1-1 1 0 0,0 1-1 0 0,0-1 1 0 0,0 1 0 0 0,0-1-1 0 0,0 1 1 0 0,0-1-1 0 0,0 1 1 0 0,0 0 0 0 0,0-1-1 0 0,0 1 1 0 0,0-1-1 0 0,0 1 1 0 0,1 5-259 0 0,1 0 1 0 0,-1 0-1 0 0,4 9 1 0 0,1 2 457 0 0,-5-13-300 0 0,0 0-1 0 0,0 0 0 0 0,0 0 1 0 0,1 0-1 0 0,0 0 1 0 0,0 0-1 0 0,0 0 1 0 0,0-1-1 0 0,5 6 0 0 0,1 1 16 0 0,18 15 0 0 0,-18-19-11 0 0,-1 1 0 0 0,-1 0 1 0 0,1 0-1 0 0,10 16 0 0 0,-6-7-9 0 0,22 27 0 0 0,-12-18-6 0 0,-11-13 0 0 0,1-1 0 0 0,21 17 0 0 0,5 5 0 0 0,-30-27-84 0 0,0-1-1 0 0,0 0 1 0 0,1 0 0 0 0,0 0-1 0 0,0-1 1 0 0,0 0-1 0 0,12 3 1 0 0,-11-4-422 0 0,0-1-574 0 0,8-4-51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02T01:06:04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390 0 9216 0 0,'0'0'13503'0'0,"-2"1"-13309"0"0,-19 9 101 0 0,-8 3-2 0 0,26-11-272 0 0,-11 7 66 0 0,1 1 0 0 0,-24 22 0 0 0,5 1-19 0 0,-25 28 78 0 0,27-26-138 0 0,15-18-63 0 0,0 1-1 0 0,1 1 1 0 0,-19 33-1 0 0,-14 25-1153 0 0,36-59-722 0 0,-6-2-5552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7/06/2022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image" Target="../media/image20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4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50.png"/><Relationship Id="rId5" Type="http://schemas.openxmlformats.org/officeDocument/2006/relationships/image" Target="../media/image56.png"/><Relationship Id="rId15" Type="http://schemas.openxmlformats.org/officeDocument/2006/relationships/image" Target="../media/image65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18" Type="http://schemas.openxmlformats.org/officeDocument/2006/relationships/customXml" Target="../ink/ink3.xml"/><Relationship Id="rId26" Type="http://schemas.openxmlformats.org/officeDocument/2006/relationships/image" Target="../media/image86.png"/><Relationship Id="rId3" Type="http://schemas.openxmlformats.org/officeDocument/2006/relationships/image" Target="../media/image55.png"/><Relationship Id="rId21" Type="http://schemas.openxmlformats.org/officeDocument/2006/relationships/image" Target="../media/image82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5.png"/><Relationship Id="rId2" Type="http://schemas.openxmlformats.org/officeDocument/2006/relationships/image" Target="../media/image20.png"/><Relationship Id="rId16" Type="http://schemas.openxmlformats.org/officeDocument/2006/relationships/image" Target="../media/image79.png"/><Relationship Id="rId20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24" Type="http://schemas.openxmlformats.org/officeDocument/2006/relationships/image" Target="../media/image84.png"/><Relationship Id="rId5" Type="http://schemas.openxmlformats.org/officeDocument/2006/relationships/image" Target="../media/image69.png"/><Relationship Id="rId15" Type="http://schemas.openxmlformats.org/officeDocument/2006/relationships/image" Target="../media/image78.png"/><Relationship Id="rId23" Type="http://schemas.openxmlformats.org/officeDocument/2006/relationships/image" Target="../media/image83.png"/><Relationship Id="rId10" Type="http://schemas.openxmlformats.org/officeDocument/2006/relationships/image" Target="../media/image50.png"/><Relationship Id="rId19" Type="http://schemas.openxmlformats.org/officeDocument/2006/relationships/image" Target="../media/image81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Relationship Id="rId22" Type="http://schemas.openxmlformats.org/officeDocument/2006/relationships/customXml" Target="../ink/ink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26" Type="http://schemas.openxmlformats.org/officeDocument/2006/relationships/image" Target="../media/image141.png"/><Relationship Id="rId3" Type="http://schemas.openxmlformats.org/officeDocument/2006/relationships/image" Target="../media/image50.png"/><Relationship Id="rId21" Type="http://schemas.openxmlformats.org/officeDocument/2006/relationships/image" Target="../media/image136.png"/><Relationship Id="rId7" Type="http://schemas.openxmlformats.org/officeDocument/2006/relationships/customXml" Target="../ink/ink6.xml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5" Type="http://schemas.openxmlformats.org/officeDocument/2006/relationships/image" Target="../media/image140.png"/><Relationship Id="rId2" Type="http://schemas.openxmlformats.org/officeDocument/2006/relationships/image" Target="../media/image98.png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17.png"/><Relationship Id="rId24" Type="http://schemas.openxmlformats.org/officeDocument/2006/relationships/image" Target="../media/image139.png"/><Relationship Id="rId5" Type="http://schemas.openxmlformats.org/officeDocument/2006/relationships/image" Target="../media/image100.png"/><Relationship Id="rId15" Type="http://schemas.openxmlformats.org/officeDocument/2006/relationships/image" Target="../media/image130.png"/><Relationship Id="rId23" Type="http://schemas.openxmlformats.org/officeDocument/2006/relationships/image" Target="../media/image138.png"/><Relationship Id="rId10" Type="http://schemas.openxmlformats.org/officeDocument/2006/relationships/image" Target="../media/image111.png"/><Relationship Id="rId19" Type="http://schemas.openxmlformats.org/officeDocument/2006/relationships/image" Target="../media/image134.png"/><Relationship Id="rId4" Type="http://schemas.openxmlformats.org/officeDocument/2006/relationships/image" Target="../media/image99.png"/><Relationship Id="rId9" Type="http://schemas.openxmlformats.org/officeDocument/2006/relationships/customXml" Target="../ink/ink7.xml"/><Relationship Id="rId14" Type="http://schemas.openxmlformats.org/officeDocument/2006/relationships/image" Target="../media/image129.png"/><Relationship Id="rId22" Type="http://schemas.openxmlformats.org/officeDocument/2006/relationships/image" Target="../media/image13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customXml" Target="../ink/ink1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customXml" Target="../ink/ink2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20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Circle Geometry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/>
              <a:t>Chord Properties </a:t>
            </a:r>
            <a:r>
              <a:rPr lang="en-AU" dirty="0"/>
              <a:t>of the Circle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00369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Ex 8C Example 8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AFC2541-C566-E2F1-B069-912E3E34FA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34526"/>
                <a:ext cx="11727796" cy="815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Let A be any point inside a circle with radius r and centre O. Show that, if CD is a chord through A, then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∙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dirty="0"/>
                  <a:t>. 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AFC2541-C566-E2F1-B069-912E3E34F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11727796" cy="815103"/>
              </a:xfrm>
              <a:prstGeom prst="rect">
                <a:avLst/>
              </a:prstGeom>
              <a:blipFill>
                <a:blip r:embed="rId2"/>
                <a:stretch>
                  <a:fillRect l="-780" t="-10448" r="-780" b="-141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9A3-BE67-FE78-E86B-4723D80B7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869" y="1855915"/>
            <a:ext cx="3203369" cy="320336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5E5399-8510-FAAD-55B0-20335CD3312E}"/>
              </a:ext>
            </a:extLst>
          </p:cNvPr>
          <p:cNvCxnSpPr>
            <a:cxnSpLocks/>
          </p:cNvCxnSpPr>
          <p:nvPr/>
        </p:nvCxnSpPr>
        <p:spPr>
          <a:xfrm flipV="1">
            <a:off x="8209429" y="3027377"/>
            <a:ext cx="2875537" cy="8407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6E9C70-CE78-99DC-5DBD-46102FE5D79A}"/>
              </a:ext>
            </a:extLst>
          </p:cNvPr>
          <p:cNvCxnSpPr>
            <a:cxnSpLocks/>
          </p:cNvCxnSpPr>
          <p:nvPr/>
        </p:nvCxnSpPr>
        <p:spPr>
          <a:xfrm>
            <a:off x="8407894" y="2679976"/>
            <a:ext cx="942303" cy="22352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5276" y="3439973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5276" y="3439973"/>
                <a:ext cx="602377" cy="431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34922" y="364465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922" y="3644659"/>
                <a:ext cx="537937" cy="521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54913" y="2338967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4913" y="2338967"/>
                <a:ext cx="537937" cy="521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54950" y="286083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4950" y="2860839"/>
                <a:ext cx="537937" cy="5218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54458" y="3764503"/>
                <a:ext cx="39717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58" y="3764503"/>
                <a:ext cx="397177" cy="418123"/>
              </a:xfrm>
              <a:prstGeom prst="rect">
                <a:avLst/>
              </a:prstGeom>
              <a:blipFill>
                <a:blip r:embed="rId8"/>
                <a:stretch>
                  <a:fillRect l="-45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971" y="1688657"/>
                <a:ext cx="6758583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AU" sz="2000" dirty="0"/>
                  <a:t> be the diameter of the circle that passes through A</a:t>
                </a: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71" y="1688657"/>
                <a:ext cx="6758583" cy="418123"/>
              </a:xfrm>
              <a:prstGeom prst="rect">
                <a:avLst/>
              </a:prstGeom>
              <a:blipFill>
                <a:blip r:embed="rId9"/>
                <a:stretch>
                  <a:fillRect l="-993"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8527" y="497204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527" y="4972049"/>
                <a:ext cx="537937" cy="5218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67E82DD7-A335-2817-03BA-B494380685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9489" y="5569292"/>
            <a:ext cx="3895107" cy="1108364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1512" y="2130192"/>
                <a:ext cx="7517723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When two chords of a circle cut at a point,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512" y="2130192"/>
                <a:ext cx="7517723" cy="521872"/>
              </a:xfrm>
              <a:prstGeom prst="rect">
                <a:avLst/>
              </a:prstGeom>
              <a:blipFill>
                <a:blip r:embed="rId12"/>
                <a:stretch>
                  <a:fillRect l="-892" t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2652" y="2664813"/>
                <a:ext cx="6202008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𝑂𝑄</m:t>
                    </m:r>
                  </m:oMath>
                </a14:m>
                <a:r>
                  <a:rPr lang="en-AU" sz="2000" dirty="0"/>
                  <a:t> is the radius of the circle,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𝑂𝑄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52" y="2664813"/>
                <a:ext cx="6202008" cy="418123"/>
              </a:xfrm>
              <a:prstGeom prst="rect">
                <a:avLst/>
              </a:prstGeom>
              <a:blipFill>
                <a:blip r:embed="rId13"/>
                <a:stretch>
                  <a:fillRect l="-1082"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8762" y="3164887"/>
                <a:ext cx="38003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𝑄𝐴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762" y="3164887"/>
                <a:ext cx="3800378" cy="370141"/>
              </a:xfrm>
              <a:prstGeom prst="rect">
                <a:avLst/>
              </a:prstGeom>
              <a:blipFill>
                <a:blip r:embed="rId14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AF019A8-CC28-5FFB-E138-8616A95302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8952" y="3651865"/>
                <a:ext cx="38003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AF019A8-CC28-5FFB-E138-8616A9530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952" y="3651865"/>
                <a:ext cx="3800378" cy="3701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2C5268B-1642-89D0-B5F6-69997E04B3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075" y="4083905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𝐴𝐷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2C5268B-1642-89D0-B5F6-69997E04B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75" y="4083905"/>
                <a:ext cx="4992778" cy="37014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8E021464-F392-CAB1-C1E2-DD9D664168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109" y="4570883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8E021464-F392-CAB1-C1E2-DD9D66416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9" y="4570883"/>
                <a:ext cx="4992778" cy="370141"/>
              </a:xfrm>
              <a:prstGeom prst="rect">
                <a:avLst/>
              </a:prstGeom>
              <a:blipFill>
                <a:blip r:embed="rId17"/>
                <a:stretch>
                  <a:fillRect t="-18033" b="-278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7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8" grpId="0"/>
      <p:bldP spid="29" grpId="0"/>
      <p:bldP spid="30" grpId="0"/>
      <p:bldP spid="32" grpId="0"/>
      <p:bldP spid="37" grpId="0"/>
      <p:bldP spid="38" grpId="0"/>
      <p:bldP spid="39" grpId="0"/>
      <p:bldP spid="36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453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Ex 8C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9A3-BE67-FE78-E86B-4723D80B7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69" y="1855915"/>
            <a:ext cx="3203369" cy="320336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5E5399-8510-FAAD-55B0-20335CD3312E}"/>
              </a:ext>
            </a:extLst>
          </p:cNvPr>
          <p:cNvCxnSpPr>
            <a:cxnSpLocks/>
          </p:cNvCxnSpPr>
          <p:nvPr/>
        </p:nvCxnSpPr>
        <p:spPr>
          <a:xfrm flipV="1">
            <a:off x="8209429" y="3027377"/>
            <a:ext cx="2875537" cy="8407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6E9C70-CE78-99DC-5DBD-46102FE5D79A}"/>
              </a:ext>
            </a:extLst>
          </p:cNvPr>
          <p:cNvCxnSpPr>
            <a:cxnSpLocks/>
          </p:cNvCxnSpPr>
          <p:nvPr/>
        </p:nvCxnSpPr>
        <p:spPr>
          <a:xfrm>
            <a:off x="8146523" y="3213341"/>
            <a:ext cx="1203674" cy="17019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5276" y="3439973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5276" y="3439973"/>
                <a:ext cx="602377" cy="431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60831" y="3712628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831" y="3712628"/>
                <a:ext cx="537937" cy="5218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43547" y="2944217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547" y="2944217"/>
                <a:ext cx="537937" cy="521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54950" y="286083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4950" y="2860839"/>
                <a:ext cx="537937" cy="521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54458" y="3764503"/>
                <a:ext cx="39717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58" y="3764503"/>
                <a:ext cx="397177" cy="4181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971" y="1688657"/>
                <a:ext cx="6758583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AU" sz="2000" dirty="0"/>
                  <a:t> be the diameter of the circle that passes through P</a:t>
                </a: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71" y="1688657"/>
                <a:ext cx="6758583" cy="418123"/>
              </a:xfrm>
              <a:prstGeom prst="rect">
                <a:avLst/>
              </a:prstGeom>
              <a:blipFill>
                <a:blip r:embed="rId8"/>
                <a:stretch>
                  <a:fillRect l="-993"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03616" y="506098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3616" y="5060983"/>
                <a:ext cx="537937" cy="5218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67E82DD7-A335-2817-03BA-B494380685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6523" y="5639910"/>
            <a:ext cx="3895107" cy="1108364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881" y="3115633"/>
                <a:ext cx="7517723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dirty="0"/>
                  <a:t>When two chords of a circle cut at a point,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81" y="3115633"/>
                <a:ext cx="7517723" cy="521872"/>
              </a:xfrm>
              <a:prstGeom prst="rect">
                <a:avLst/>
              </a:prstGeom>
              <a:blipFill>
                <a:blip r:embed="rId11"/>
                <a:stretch>
                  <a:fillRect l="-811" t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881" y="2642599"/>
                <a:ext cx="6202008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AP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81" y="2642599"/>
                <a:ext cx="6202008" cy="418123"/>
              </a:xfrm>
              <a:prstGeom prst="rect">
                <a:avLst/>
              </a:prstGeom>
              <a:blipFill>
                <a:blip r:embed="rId12"/>
                <a:stretch>
                  <a:fillRect l="-983"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6509" y="2030644"/>
                <a:ext cx="3966137" cy="5310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𝑂𝐶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𝑃𝑂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=5+7=12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509" y="2030644"/>
                <a:ext cx="3966137" cy="5310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AF019A8-CC28-5FFB-E138-8616A95302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8952" y="3651865"/>
                <a:ext cx="38003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=2(12)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AF019A8-CC28-5FFB-E138-8616A9530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952" y="3651865"/>
                <a:ext cx="3800378" cy="370141"/>
              </a:xfrm>
              <a:prstGeom prst="rect">
                <a:avLst/>
              </a:prstGeom>
              <a:blipFill>
                <a:blip r:embed="rId14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2C5268B-1642-89D0-B5F6-69997E04B3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075" y="4083905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2C5268B-1642-89D0-B5F6-69997E04B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75" y="4083905"/>
                <a:ext cx="4992778" cy="3701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8E021464-F392-CAB1-C1E2-DD9D664168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109" y="4570883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8E021464-F392-CAB1-C1E2-DD9D66416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9" y="4570883"/>
                <a:ext cx="4992778" cy="37014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55F74B3-A3AE-AA99-DEA4-AC33D2EF206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9489" y="663908"/>
            <a:ext cx="10499005" cy="8774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89B733A-25E2-5C58-2086-1A9A6FF008F0}"/>
                  </a:ext>
                </a:extLst>
              </p14:cNvPr>
              <p14:cNvContentPartPr/>
              <p14:nvPr/>
            </p14:nvContentPartPr>
            <p14:xfrm>
              <a:off x="8380959" y="3942519"/>
              <a:ext cx="115920" cy="124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89B733A-25E2-5C58-2086-1A9A6FF008F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72319" y="3933879"/>
                <a:ext cx="13356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8FFD24E6-718E-0F88-6F05-FA857834844B}"/>
              </a:ext>
            </a:extLst>
          </p:cNvPr>
          <p:cNvGrpSpPr/>
          <p:nvPr/>
        </p:nvGrpSpPr>
        <p:grpSpPr>
          <a:xfrm>
            <a:off x="9493719" y="3235479"/>
            <a:ext cx="286920" cy="156240"/>
            <a:chOff x="9493719" y="3235479"/>
            <a:chExt cx="286920" cy="15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D004CC5-7947-D3F1-D90D-739998100786}"/>
                    </a:ext>
                  </a:extLst>
                </p14:cNvPr>
                <p14:cNvContentPartPr/>
                <p14:nvPr/>
              </p14:nvContentPartPr>
              <p14:xfrm>
                <a:off x="9493719" y="3286599"/>
                <a:ext cx="29880" cy="766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D004CC5-7947-D3F1-D90D-73999810078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484719" y="3277959"/>
                  <a:ext cx="475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9532169-C0AE-9B1E-EAAA-A003A999D8AB}"/>
                    </a:ext>
                  </a:extLst>
                </p14:cNvPr>
                <p14:cNvContentPartPr/>
                <p14:nvPr/>
              </p14:nvContentPartPr>
              <p14:xfrm>
                <a:off x="9565719" y="3235479"/>
                <a:ext cx="214920" cy="156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9532169-C0AE-9B1E-EAAA-A003A999D8A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556719" y="3226839"/>
                  <a:ext cx="232560" cy="173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56F36199-D96A-96A3-BFD7-C99F19681D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109" y="5032552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56F36199-D96A-96A3-BFD7-C99F19681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9" y="5032552"/>
                <a:ext cx="4992778" cy="37014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1DDAC89B-4AE0-C078-9654-E7F921696E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188" y="5454839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AU" sz="2000" b="0" dirty="0"/>
                  <a:t>Length cannot be negative,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ra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1DDAC89B-4AE0-C078-9654-E7F921696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88" y="5454839"/>
                <a:ext cx="4992778" cy="370141"/>
              </a:xfrm>
              <a:prstGeom prst="rect">
                <a:avLst/>
              </a:prstGeom>
              <a:blipFill>
                <a:blip r:embed="rId25"/>
                <a:stretch>
                  <a:fillRect t="-18033" b="-213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4F88AD8-CC8B-BF1D-B861-28E5E98847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188" y="5886066"/>
                <a:ext cx="4992778" cy="370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4F88AD8-CC8B-BF1D-B861-28E5E9884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88" y="5886066"/>
                <a:ext cx="4992778" cy="370141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929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8" grpId="0"/>
      <p:bldP spid="29" grpId="0"/>
      <p:bldP spid="30" grpId="0"/>
      <p:bldP spid="32" grpId="0"/>
      <p:bldP spid="37" grpId="0"/>
      <p:bldP spid="38" grpId="0"/>
      <p:bldP spid="39" grpId="0"/>
      <p:bldP spid="36" grpId="0"/>
      <p:bldP spid="40" grpId="0"/>
      <p:bldP spid="41" grpId="0"/>
      <p:bldP spid="31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453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Ex 8C Q3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2818" y="1531470"/>
                <a:ext cx="3130211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18" y="1531470"/>
                <a:ext cx="3130211" cy="4181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0CCEF4B-0F96-FD87-19E2-D0D222BC4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6" y="700200"/>
            <a:ext cx="9888330" cy="895475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04197F9C-BAD1-A275-0BED-7CE84D96408F}"/>
              </a:ext>
            </a:extLst>
          </p:cNvPr>
          <p:cNvSpPr/>
          <p:nvPr/>
        </p:nvSpPr>
        <p:spPr>
          <a:xfrm>
            <a:off x="9764799" y="3487339"/>
            <a:ext cx="1678648" cy="167864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3026621-0079-FA8D-8E24-25628B5E931C}"/>
              </a:ext>
            </a:extLst>
          </p:cNvPr>
          <p:cNvSpPr/>
          <p:nvPr/>
        </p:nvSpPr>
        <p:spPr>
          <a:xfrm>
            <a:off x="8362946" y="3308051"/>
            <a:ext cx="2037224" cy="2037224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1A8F781B-D550-3116-0A54-D5967150ED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31201" y="355056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1A8F781B-D550-3116-0A54-D5967150E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201" y="3550563"/>
                <a:ext cx="537937" cy="5218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C9B5DA04-357C-FB8A-A647-53EB6532EE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96717" y="510924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C9B5DA04-357C-FB8A-A647-53EB6532E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6717" y="5109243"/>
                <a:ext cx="537937" cy="521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31ABDB5-1CD3-D5FE-BABA-5538958951FB}"/>
              </a:ext>
            </a:extLst>
          </p:cNvPr>
          <p:cNvCxnSpPr>
            <a:cxnSpLocks/>
            <a:endCxn id="43" idx="5"/>
          </p:cNvCxnSpPr>
          <p:nvPr/>
        </p:nvCxnSpPr>
        <p:spPr>
          <a:xfrm flipH="1">
            <a:off x="10101825" y="1226885"/>
            <a:ext cx="97769" cy="382004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53B602F-270F-4672-1A25-60F802EECA99}"/>
              </a:ext>
            </a:extLst>
          </p:cNvPr>
          <p:cNvCxnSpPr>
            <a:cxnSpLocks/>
          </p:cNvCxnSpPr>
          <p:nvPr/>
        </p:nvCxnSpPr>
        <p:spPr>
          <a:xfrm flipH="1">
            <a:off x="8283388" y="1688657"/>
            <a:ext cx="1916206" cy="238377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F4ED08C-C528-7BF4-B5D7-1D92195C52F6}"/>
              </a:ext>
            </a:extLst>
          </p:cNvPr>
          <p:cNvCxnSpPr>
            <a:cxnSpLocks/>
          </p:cNvCxnSpPr>
          <p:nvPr/>
        </p:nvCxnSpPr>
        <p:spPr>
          <a:xfrm>
            <a:off x="10199594" y="1688657"/>
            <a:ext cx="1411941" cy="2795632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F3E96AB2-5DF5-C530-20D3-15BA5817BD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79499" y="1427721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F3E96AB2-5DF5-C530-20D3-15BA5817B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9499" y="1427721"/>
                <a:ext cx="537937" cy="521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76490D70-7A9C-6212-139A-93F9781231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20915" y="3598667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76490D70-7A9C-6212-139A-93F978123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15" y="3598667"/>
                <a:ext cx="537937" cy="5218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30BF6832-003C-917F-6E81-392E096283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05564" y="3791125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1" name="Content Placeholder 2">
                <a:extLst>
                  <a:ext uri="{FF2B5EF4-FFF2-40B4-BE49-F238E27FC236}">
                    <a16:creationId xmlns:a16="http://schemas.microsoft.com/office/drawing/2014/main" id="{30BF6832-003C-917F-6E81-392E09628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5564" y="3791125"/>
                <a:ext cx="537937" cy="5218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E7932A69-6D98-BC35-5A23-2741015518E2}"/>
              </a:ext>
            </a:extLst>
          </p:cNvPr>
          <p:cNvGrpSpPr/>
          <p:nvPr/>
        </p:nvGrpSpPr>
        <p:grpSpPr>
          <a:xfrm>
            <a:off x="7275931" y="5691829"/>
            <a:ext cx="4678587" cy="1019430"/>
            <a:chOff x="7275931" y="5691829"/>
            <a:chExt cx="4678587" cy="101943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3692A7F-5984-FD35-8A45-D61D5E52BEB3}"/>
                </a:ext>
              </a:extLst>
            </p:cNvPr>
            <p:cNvGrpSpPr/>
            <p:nvPr/>
          </p:nvGrpSpPr>
          <p:grpSpPr>
            <a:xfrm>
              <a:off x="7309590" y="5738842"/>
              <a:ext cx="4579863" cy="972417"/>
              <a:chOff x="7309590" y="5738842"/>
              <a:chExt cx="4579863" cy="972417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AD701AA-BF34-C30B-26F7-72274E6986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09591" y="5754847"/>
                <a:ext cx="4579862" cy="835587"/>
              </a:xfrm>
              <a:prstGeom prst="rect">
                <a:avLst/>
              </a:prstGeom>
            </p:spPr>
          </p:pic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9A050C6A-36A9-38E1-4279-79572B1A591B}"/>
                  </a:ext>
                </a:extLst>
              </p:cNvPr>
              <p:cNvSpPr/>
              <p:nvPr/>
            </p:nvSpPr>
            <p:spPr>
              <a:xfrm>
                <a:off x="7309590" y="5738842"/>
                <a:ext cx="847082" cy="2831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B128FC0C-D508-A46F-EEAD-D9493D82C92A}"/>
                  </a:ext>
                </a:extLst>
              </p:cNvPr>
              <p:cNvSpPr/>
              <p:nvPr/>
            </p:nvSpPr>
            <p:spPr>
              <a:xfrm>
                <a:off x="7309590" y="6428066"/>
                <a:ext cx="847082" cy="2831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E475902-7E85-99D6-CBCF-5E2BDA598C25}"/>
                </a:ext>
              </a:extLst>
            </p:cNvPr>
            <p:cNvSpPr/>
            <p:nvPr/>
          </p:nvSpPr>
          <p:spPr>
            <a:xfrm>
              <a:off x="7275931" y="5691829"/>
              <a:ext cx="4678587" cy="101190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854396D-E14E-6001-F305-157943E0412A}"/>
              </a:ext>
            </a:extLst>
          </p:cNvPr>
          <p:cNvCxnSpPr>
            <a:cxnSpLocks/>
            <a:endCxn id="50" idx="0"/>
          </p:cNvCxnSpPr>
          <p:nvPr/>
        </p:nvCxnSpPr>
        <p:spPr>
          <a:xfrm flipH="1" flipV="1">
            <a:off x="8689884" y="3598667"/>
            <a:ext cx="1483652" cy="2800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CA0AB15-C8E1-2CB5-C182-D7B1946463BC}"/>
              </a:ext>
            </a:extLst>
          </p:cNvPr>
          <p:cNvCxnSpPr>
            <a:cxnSpLocks/>
            <a:endCxn id="50" idx="0"/>
          </p:cNvCxnSpPr>
          <p:nvPr/>
        </p:nvCxnSpPr>
        <p:spPr>
          <a:xfrm flipH="1" flipV="1">
            <a:off x="8689884" y="3598667"/>
            <a:ext cx="1411941" cy="1414712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AE309D7-4327-6299-B73E-E3150A8D6F76}"/>
              </a:ext>
            </a:extLst>
          </p:cNvPr>
          <p:cNvCxnSpPr>
            <a:cxnSpLocks/>
          </p:cNvCxnSpPr>
          <p:nvPr/>
        </p:nvCxnSpPr>
        <p:spPr>
          <a:xfrm>
            <a:off x="10181285" y="3626668"/>
            <a:ext cx="1172982" cy="29459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9706035-52BD-FC09-E345-03B25473A651}"/>
              </a:ext>
            </a:extLst>
          </p:cNvPr>
          <p:cNvCxnSpPr>
            <a:cxnSpLocks/>
            <a:stCxn id="43" idx="5"/>
          </p:cNvCxnSpPr>
          <p:nvPr/>
        </p:nvCxnSpPr>
        <p:spPr>
          <a:xfrm flipV="1">
            <a:off x="10101825" y="3912009"/>
            <a:ext cx="1252442" cy="113492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9ADABA3D-7725-0AA7-ABCF-568E248055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2818" y="1949593"/>
                <a:ext cx="3130211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9ADABA3D-7725-0AA7-ABCF-568E24805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18" y="1949593"/>
                <a:ext cx="3130211" cy="4181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Content Placeholder 2">
                <a:extLst>
                  <a:ext uri="{FF2B5EF4-FFF2-40B4-BE49-F238E27FC236}">
                    <a16:creationId xmlns:a16="http://schemas.microsoft.com/office/drawing/2014/main" id="{8196D8D4-4843-6630-E8E2-9F8A2BB7E7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2817" y="2367716"/>
                <a:ext cx="3130211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1" name="Content Placeholder 2">
                <a:extLst>
                  <a:ext uri="{FF2B5EF4-FFF2-40B4-BE49-F238E27FC236}">
                    <a16:creationId xmlns:a16="http://schemas.microsoft.com/office/drawing/2014/main" id="{8196D8D4-4843-6630-E8E2-9F8A2BB7E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17" y="2367716"/>
                <a:ext cx="3130211" cy="4181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Content Placeholder 2">
                <a:extLst>
                  <a:ext uri="{FF2B5EF4-FFF2-40B4-BE49-F238E27FC236}">
                    <a16:creationId xmlns:a16="http://schemas.microsoft.com/office/drawing/2014/main" id="{D91FAA11-BCB1-196B-41F4-4626326EAC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140" y="2721634"/>
                <a:ext cx="3130211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𝑃𝑅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2" name="Content Placeholder 2">
                <a:extLst>
                  <a:ext uri="{FF2B5EF4-FFF2-40B4-BE49-F238E27FC236}">
                    <a16:creationId xmlns:a16="http://schemas.microsoft.com/office/drawing/2014/main" id="{D91FAA11-BCB1-196B-41F4-4626326EA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40" y="2721634"/>
                <a:ext cx="3130211" cy="4181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141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2" grpId="0" animBg="1"/>
      <p:bldP spid="43" grpId="0" animBg="1"/>
      <p:bldP spid="44" grpId="0"/>
      <p:bldP spid="45" grpId="0"/>
      <p:bldP spid="49" grpId="0"/>
      <p:bldP spid="50" grpId="0"/>
      <p:bldP spid="51" grpId="0"/>
      <p:bldP spid="90" grpId="0"/>
      <p:bldP spid="91" grpId="0"/>
      <p:bldP spid="9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453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Ex 8C Q6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65891" y="128473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5891" y="1284733"/>
                <a:ext cx="537937" cy="5218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67E82DD7-A335-2817-03BA-B49438068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1" y="5625522"/>
            <a:ext cx="3895107" cy="110836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5A1ABB-597C-090E-3E63-2BCE5371E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24" y="664032"/>
            <a:ext cx="9526329" cy="800212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C3D86B2-A11F-B24F-6B0B-5C57D4F2F211}"/>
              </a:ext>
            </a:extLst>
          </p:cNvPr>
          <p:cNvSpPr/>
          <p:nvPr/>
        </p:nvSpPr>
        <p:spPr>
          <a:xfrm>
            <a:off x="8706955" y="1627093"/>
            <a:ext cx="2655810" cy="2985247"/>
          </a:xfrm>
          <a:prstGeom prst="triangl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78FC79AB-9300-236D-66EB-1F64C4583A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81104" y="4682547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78FC79AB-9300-236D-66EB-1F64C4583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104" y="4682547"/>
                <a:ext cx="537937" cy="521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72212F22-4F83-E358-0204-269C91B33E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3769" y="477518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72212F22-4F83-E358-0204-269C91B33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3769" y="4775189"/>
                <a:ext cx="537937" cy="521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70214B1-F450-9788-10D1-233E96AD2960}"/>
                  </a:ext>
                </a:extLst>
              </p14:cNvPr>
              <p14:cNvContentPartPr/>
              <p14:nvPr/>
            </p14:nvContentPartPr>
            <p14:xfrm>
              <a:off x="9258851" y="3097599"/>
              <a:ext cx="136440" cy="147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70214B1-F450-9788-10D1-233E96AD29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50211" y="3088959"/>
                <a:ext cx="1540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F355655-BF3F-3B14-301C-581E3AA7BEFC}"/>
                  </a:ext>
                </a:extLst>
              </p14:cNvPr>
              <p14:cNvContentPartPr/>
              <p14:nvPr/>
            </p14:nvContentPartPr>
            <p14:xfrm>
              <a:off x="10639811" y="3065199"/>
              <a:ext cx="140400" cy="152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F355655-BF3F-3B14-301C-581E3AA7BEF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630811" y="3056199"/>
                <a:ext cx="158040" cy="1702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3D01455E-08A6-C27C-4FA4-E9F54CF2D5A5}"/>
              </a:ext>
            </a:extLst>
          </p:cNvPr>
          <p:cNvSpPr/>
          <p:nvPr/>
        </p:nvSpPr>
        <p:spPr>
          <a:xfrm>
            <a:off x="8225111" y="1627094"/>
            <a:ext cx="3603814" cy="3603814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F99596-F01D-1B1A-8E10-C65E8C9D773B}"/>
              </a:ext>
            </a:extLst>
          </p:cNvPr>
          <p:cNvCxnSpPr>
            <a:stCxn id="4" idx="0"/>
          </p:cNvCxnSpPr>
          <p:nvPr/>
        </p:nvCxnSpPr>
        <p:spPr>
          <a:xfrm flipH="1">
            <a:off x="9446559" y="1627093"/>
            <a:ext cx="588301" cy="350296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BF2DCEC9-25B8-9563-E2C7-04C20C68B7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72584" y="4601458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BF2DCEC9-25B8-9563-E2C7-04C20C68B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584" y="4601458"/>
                <a:ext cx="537937" cy="52187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75E86E91-7F5F-1990-FF59-7D75D38EB5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26322" y="5217459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75E86E91-7F5F-1990-FF59-7D75D38EB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322" y="5217459"/>
                <a:ext cx="537937" cy="5218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BE9B2D6-9BB4-AC72-B1E6-96C15C5BBBBE}"/>
              </a:ext>
            </a:extLst>
          </p:cNvPr>
          <p:cNvCxnSpPr>
            <a:cxnSpLocks/>
            <a:stCxn id="8" idx="0"/>
            <a:endCxn id="4" idx="3"/>
          </p:cNvCxnSpPr>
          <p:nvPr/>
        </p:nvCxnSpPr>
        <p:spPr>
          <a:xfrm>
            <a:off x="10027018" y="1627094"/>
            <a:ext cx="7842" cy="2985246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2E006BDF-75F2-6221-6088-984088B1D1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65926" y="469174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2E006BDF-75F2-6221-6088-984088B1D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5926" y="4691743"/>
                <a:ext cx="537937" cy="52187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2C01BBF0-F5E9-91D1-08A8-34532E8BA1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971" y="1545669"/>
                <a:ext cx="6758583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/>
                  <a:t> be a point on BC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2C01BBF0-F5E9-91D1-08A8-34532E8BA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71" y="1545669"/>
                <a:ext cx="6758583" cy="418123"/>
              </a:xfrm>
              <a:prstGeom prst="rect">
                <a:avLst/>
              </a:prstGeom>
              <a:blipFill>
                <a:blip r:embed="rId14"/>
                <a:stretch>
                  <a:fillRect l="-993" t="-16176" b="-147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A0FE5FA2-DD4F-04DC-562D-CCB5DCD147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06004" y="1945203"/>
                <a:ext cx="4575082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A0FE5FA2-DD4F-04DC-562D-CCB5DCD14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06004" y="1945203"/>
                <a:ext cx="4575082" cy="41812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78A9B0C7-F43B-2F35-30E1-F3D9DF652F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56" y="2375808"/>
                <a:ext cx="308410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0" name="Content Placeholder 2">
                <a:extLst>
                  <a:ext uri="{FF2B5EF4-FFF2-40B4-BE49-F238E27FC236}">
                    <a16:creationId xmlns:a16="http://schemas.microsoft.com/office/drawing/2014/main" id="{78A9B0C7-F43B-2F35-30E1-F3D9DF652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56" y="2375808"/>
                <a:ext cx="3084107" cy="41812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D7D7D74F-479B-6A3B-AF79-93FCC28248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911" y="2831071"/>
                <a:ext cx="2921226" cy="3809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𝐵𝐷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3" name="Content Placeholder 2">
                <a:extLst>
                  <a:ext uri="{FF2B5EF4-FFF2-40B4-BE49-F238E27FC236}">
                    <a16:creationId xmlns:a16="http://schemas.microsoft.com/office/drawing/2014/main" id="{D7D7D74F-479B-6A3B-AF79-93FCC2824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11" y="2831071"/>
                <a:ext cx="2921226" cy="38098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Content Placeholder 2">
                <a:extLst>
                  <a:ext uri="{FF2B5EF4-FFF2-40B4-BE49-F238E27FC236}">
                    <a16:creationId xmlns:a16="http://schemas.microsoft.com/office/drawing/2014/main" id="{9D95CB32-DBDB-0FCA-B247-A20FAFE098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009" y="3245559"/>
                <a:ext cx="308410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𝐵𝑃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7" name="Content Placeholder 2">
                <a:extLst>
                  <a:ext uri="{FF2B5EF4-FFF2-40B4-BE49-F238E27FC236}">
                    <a16:creationId xmlns:a16="http://schemas.microsoft.com/office/drawing/2014/main" id="{9D95CB32-DBDB-0FCA-B247-A20FAFE09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009" y="3245559"/>
                <a:ext cx="3084107" cy="41812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E737AB3C-1C1D-4239-9F79-33681230F8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9235" y="3730359"/>
                <a:ext cx="4965445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𝐵𝑃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𝐵𝐷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E737AB3C-1C1D-4239-9F79-33681230F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35" y="3730359"/>
                <a:ext cx="4965445" cy="4181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ontent Placeholder 2">
                <a:extLst>
                  <a:ext uri="{FF2B5EF4-FFF2-40B4-BE49-F238E27FC236}">
                    <a16:creationId xmlns:a16="http://schemas.microsoft.com/office/drawing/2014/main" id="{F5D195F8-74C0-094A-5379-1A93F0CBD9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911" y="4109566"/>
                <a:ext cx="4965445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𝐵𝑃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9" name="Content Placeholder 2">
                <a:extLst>
                  <a:ext uri="{FF2B5EF4-FFF2-40B4-BE49-F238E27FC236}">
                    <a16:creationId xmlns:a16="http://schemas.microsoft.com/office/drawing/2014/main" id="{F5D195F8-74C0-094A-5379-1A93F0CBD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11" y="4109566"/>
                <a:ext cx="4965445" cy="418123"/>
              </a:xfrm>
              <a:prstGeom prst="rect">
                <a:avLst/>
              </a:prstGeom>
              <a:blipFill>
                <a:blip r:embed="rId20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7DDD507C-9C92-3350-EFCE-D821331EE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520" y="4537623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𝐷𝐶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7DDD507C-9C92-3350-EFCE-D821331EE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20" y="4537623"/>
                <a:ext cx="3516736" cy="418123"/>
              </a:xfrm>
              <a:prstGeom prst="rect">
                <a:avLst/>
              </a:prstGeom>
              <a:blipFill>
                <a:blip r:embed="rId21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Content Placeholder 2">
                <a:extLst>
                  <a:ext uri="{FF2B5EF4-FFF2-40B4-BE49-F238E27FC236}">
                    <a16:creationId xmlns:a16="http://schemas.microsoft.com/office/drawing/2014/main" id="{875E70C3-DA20-1ED6-045F-AC0919B52F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1963" y="4920991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𝐵𝐷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𝐷𝐶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𝐷𝐸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1" name="Content Placeholder 2">
                <a:extLst>
                  <a:ext uri="{FF2B5EF4-FFF2-40B4-BE49-F238E27FC236}">
                    <a16:creationId xmlns:a16="http://schemas.microsoft.com/office/drawing/2014/main" id="{875E70C3-DA20-1ED6-045F-AC0919B52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963" y="4920991"/>
                <a:ext cx="3516736" cy="418123"/>
              </a:xfrm>
              <a:prstGeom prst="rect">
                <a:avLst/>
              </a:prstGeom>
              <a:blipFill>
                <a:blip r:embed="rId22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Content Placeholder 2">
                <a:extLst>
                  <a:ext uri="{FF2B5EF4-FFF2-40B4-BE49-F238E27FC236}">
                    <a16:creationId xmlns:a16="http://schemas.microsoft.com/office/drawing/2014/main" id="{89463E5A-2EBB-A2D1-CCF8-44C1A7D954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7311" y="5262325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𝐷𝐸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2" name="Content Placeholder 2">
                <a:extLst>
                  <a:ext uri="{FF2B5EF4-FFF2-40B4-BE49-F238E27FC236}">
                    <a16:creationId xmlns:a16="http://schemas.microsoft.com/office/drawing/2014/main" id="{89463E5A-2EBB-A2D1-CCF8-44C1A7D95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311" y="5262325"/>
                <a:ext cx="3516736" cy="418123"/>
              </a:xfrm>
              <a:prstGeom prst="rect">
                <a:avLst/>
              </a:prstGeom>
              <a:blipFill>
                <a:blip r:embed="rId23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50E538AA-231F-0021-E092-ACB1F4A6B2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8763" y="5568904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𝐷𝐸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50E538AA-231F-0021-E092-ACB1F4A6B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763" y="5568904"/>
                <a:ext cx="3516736" cy="418123"/>
              </a:xfrm>
              <a:prstGeom prst="rect">
                <a:avLst/>
              </a:prstGeom>
              <a:blipFill>
                <a:blip r:embed="rId24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CA26E73D-8D08-4716-5D4D-6C741008E9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8763" y="5955615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𝐷𝐸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CA26E73D-8D08-4716-5D4D-6C741008E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763" y="5955615"/>
                <a:ext cx="3516736" cy="418123"/>
              </a:xfrm>
              <a:prstGeom prst="rect">
                <a:avLst/>
              </a:prstGeom>
              <a:blipFill>
                <a:blip r:embed="rId25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78E51A63-75FC-0FC8-C6A2-0C986DA3DE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0439" y="6380329"/>
                <a:ext cx="351673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𝐴𝐷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𝐴𝐸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65" name="Content Placeholder 2">
                <a:extLst>
                  <a:ext uri="{FF2B5EF4-FFF2-40B4-BE49-F238E27FC236}">
                    <a16:creationId xmlns:a16="http://schemas.microsoft.com/office/drawing/2014/main" id="{78E51A63-75FC-0FC8-C6A2-0C986DA3D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439" y="6380329"/>
                <a:ext cx="3516736" cy="418123"/>
              </a:xfrm>
              <a:prstGeom prst="rect">
                <a:avLst/>
              </a:prstGeom>
              <a:blipFill>
                <a:blip r:embed="rId26"/>
                <a:stretch>
                  <a:fillRect t="-16176" b="-147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7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" grpId="0" animBg="1"/>
      <p:bldP spid="42" grpId="0"/>
      <p:bldP spid="43" grpId="0"/>
      <p:bldP spid="8" grpId="0" animBg="1"/>
      <p:bldP spid="44" grpId="0"/>
      <p:bldP spid="45" grpId="0"/>
      <p:bldP spid="47" grpId="0"/>
      <p:bldP spid="48" grpId="0"/>
      <p:bldP spid="49" grpId="0"/>
      <p:bldP spid="50" grpId="0"/>
      <p:bldP spid="53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Cambridge Ex 8C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9087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1 – Angles in the </a:t>
            </a:r>
            <a:r>
              <a:rPr lang="en-US" sz="3200" b="1" dirty="0" err="1">
                <a:solidFill>
                  <a:schemeClr val="tx1"/>
                </a:solidFill>
              </a:rPr>
              <a:t>centre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6797487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at the centre of a circle is twice the angle at the circumference subtended by the same arc.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DA234-9881-D486-6D64-CA4A4CB14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682" y="139411"/>
            <a:ext cx="3343825" cy="152124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9977546-3418-72E2-E5B2-57DD2D7F9506}"/>
              </a:ext>
            </a:extLst>
          </p:cNvPr>
          <p:cNvSpPr txBox="1"/>
          <p:nvPr/>
        </p:nvSpPr>
        <p:spPr>
          <a:xfrm>
            <a:off x="0" y="1958261"/>
            <a:ext cx="731212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2 – Angles in the same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10BE66F-A64D-5085-81FC-2A27FC732219}"/>
              </a:ext>
            </a:extLst>
          </p:cNvPr>
          <p:cNvSpPr txBox="1">
            <a:spLocks/>
          </p:cNvSpPr>
          <p:nvPr/>
        </p:nvSpPr>
        <p:spPr>
          <a:xfrm>
            <a:off x="0" y="2699393"/>
            <a:ext cx="7312124" cy="58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Angles in the same segment of a circle are equal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9765B5D-AD2C-ED65-FC53-0796745A0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976" y="1770397"/>
            <a:ext cx="1537641" cy="159214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06ACB88-0AB6-6A56-86BC-FCECEBE019E5}"/>
              </a:ext>
            </a:extLst>
          </p:cNvPr>
          <p:cNvSpPr txBox="1"/>
          <p:nvPr/>
        </p:nvSpPr>
        <p:spPr>
          <a:xfrm>
            <a:off x="0" y="3533591"/>
            <a:ext cx="85203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3 – Angle in a semicircle is a right angle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54A42C80-F8E7-4660-B0A6-E88A55468E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274722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The angle subtended by a diameter at the circumference is equal to a right angle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(90°)</m:t>
                    </m:r>
                  </m:oMath>
                </a14:m>
                <a:endParaRPr lang="en-AU" sz="2400" dirty="0"/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54A42C80-F8E7-4660-B0A6-E88A55468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74722"/>
                <a:ext cx="9036425" cy="791715"/>
              </a:xfrm>
              <a:prstGeom prst="rect">
                <a:avLst/>
              </a:prstGeom>
              <a:blipFill>
                <a:blip r:embed="rId4"/>
                <a:stretch>
                  <a:fillRect l="-1012" t="-10769" r="-1012" b="-123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Picture 60">
            <a:extLst>
              <a:ext uri="{FF2B5EF4-FFF2-40B4-BE49-F238E27FC236}">
                <a16:creationId xmlns:a16="http://schemas.microsoft.com/office/drawing/2014/main" id="{4CEAD456-427E-7C19-8EE8-59A6261F3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869" y="3495463"/>
            <a:ext cx="1612339" cy="139644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75BC5B1-F6EB-2C75-4227-0D83DCD28E70}"/>
              </a:ext>
            </a:extLst>
          </p:cNvPr>
          <p:cNvSpPr txBox="1"/>
          <p:nvPr/>
        </p:nvSpPr>
        <p:spPr>
          <a:xfrm>
            <a:off x="2" y="5284812"/>
            <a:ext cx="77477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4 – Angles of a Cyclic Quadrilateral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2DA31EB9-7993-3000-F7B9-A6DB4E9CD1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6025943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Opposite angles of a cyclic quadrilateral are supplementary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(i.e. they add up to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AU" sz="2400" dirty="0"/>
                  <a:t>)</a:t>
                </a:r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2DA31EB9-7993-3000-F7B9-A6DB4E9CD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025943"/>
                <a:ext cx="9036425" cy="791715"/>
              </a:xfrm>
              <a:prstGeom prst="rect">
                <a:avLst/>
              </a:prstGeom>
              <a:blipFill>
                <a:blip r:embed="rId6"/>
                <a:stretch>
                  <a:fillRect l="-1012" t="-10853" b="-294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" name="Picture 63">
            <a:extLst>
              <a:ext uri="{FF2B5EF4-FFF2-40B4-BE49-F238E27FC236}">
                <a16:creationId xmlns:a16="http://schemas.microsoft.com/office/drawing/2014/main" id="{33B29580-1AC9-744B-04E4-3EF733BD01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6875" y="5024831"/>
            <a:ext cx="1658233" cy="165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5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89239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5 – Tangent is perpendicular to the radius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 tangent to a circle is perpendicular to the radius drawn from the point of contact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6C4CF-FE5E-663D-75DE-82CD3C34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068" y="161108"/>
            <a:ext cx="2115965" cy="18290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BF0BAA-10B8-4722-13FE-8D0A0C2FC5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471" t="40660" r="1192" b="2241"/>
          <a:stretch/>
        </p:blipFill>
        <p:spPr>
          <a:xfrm>
            <a:off x="9644404" y="2462600"/>
            <a:ext cx="2115965" cy="13454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7E7D969-FB3D-C645-FF69-C9219A9B8C4A}"/>
              </a:ext>
            </a:extLst>
          </p:cNvPr>
          <p:cNvSpPr txBox="1"/>
          <p:nvPr/>
        </p:nvSpPr>
        <p:spPr>
          <a:xfrm>
            <a:off x="0" y="2011281"/>
            <a:ext cx="100018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6 –  Two tangents drawn the same point a point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04F1C87-024D-4920-BECA-2E0EDA141FBB}"/>
              </a:ext>
            </a:extLst>
          </p:cNvPr>
          <p:cNvSpPr txBox="1">
            <a:spLocks/>
          </p:cNvSpPr>
          <p:nvPr/>
        </p:nvSpPr>
        <p:spPr>
          <a:xfrm>
            <a:off x="0" y="2752412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Two tangents drawn from an external point to a circle are of equal length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1EDF931-FF3B-A077-85BE-E6B2EF5330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17" r="2104" b="68016"/>
          <a:stretch/>
        </p:blipFill>
        <p:spPr>
          <a:xfrm>
            <a:off x="9307845" y="4860522"/>
            <a:ext cx="2172034" cy="16796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054C319-8A08-607E-9AB3-00FE6647B286}"/>
              </a:ext>
            </a:extLst>
          </p:cNvPr>
          <p:cNvSpPr txBox="1"/>
          <p:nvPr/>
        </p:nvSpPr>
        <p:spPr>
          <a:xfrm>
            <a:off x="-4683" y="4375693"/>
            <a:ext cx="727519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7 –  Angle in Alternate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5EDC6CA-828D-7F1E-0A9E-63592395AA96}"/>
              </a:ext>
            </a:extLst>
          </p:cNvPr>
          <p:cNvSpPr txBox="1">
            <a:spLocks/>
          </p:cNvSpPr>
          <p:nvPr/>
        </p:nvSpPr>
        <p:spPr>
          <a:xfrm>
            <a:off x="-4683" y="5116824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between a tangent and a chord drawn from the point of contact is equal to any angle in the alternate segment.</a:t>
            </a:r>
          </a:p>
        </p:txBody>
      </p:sp>
    </p:spTree>
    <p:extLst>
      <p:ext uri="{BB962C8B-B14F-4D97-AF65-F5344CB8AC3E}">
        <p14:creationId xmlns:p14="http://schemas.microsoft.com/office/powerpoint/2010/main" val="385288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97D91C4-CD4D-E6F4-A55C-AA4E5E2D7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761" y="1488032"/>
            <a:ext cx="2808543" cy="17894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5535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8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734526"/>
                <a:ext cx="9452540" cy="1067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AU" sz="2400" dirty="0"/>
                  <a:t> are two chords of a circle that cut at a point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400" dirty="0"/>
                  <a:t>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(which may be inside or outside the circle, then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𝑃𝐶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9452540" cy="1067379"/>
              </a:xfrm>
              <a:prstGeom prst="rect">
                <a:avLst/>
              </a:prstGeom>
              <a:blipFill>
                <a:blip r:embed="rId3"/>
                <a:stretch>
                  <a:fillRect l="-967" t="-79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68525" y="3235237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14:cNvPr>
              <p14:cNvContentPartPr/>
              <p14:nvPr/>
            </p14:nvContentPartPr>
            <p14:xfrm>
              <a:off x="10444966" y="4319301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35966" y="431030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7AC5DBD4-C2E1-2894-55F0-FC52A0770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6718" y="1540051"/>
            <a:ext cx="1857553" cy="17894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47D3C8-CB12-8442-9475-AB60C1348D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791" y="3661938"/>
            <a:ext cx="2815238" cy="303337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63FB6DC-5EAC-1AB3-F51E-E1C5995BA99E}"/>
              </a:ext>
            </a:extLst>
          </p:cNvPr>
          <p:cNvCxnSpPr>
            <a:cxnSpLocks/>
          </p:cNvCxnSpPr>
          <p:nvPr/>
        </p:nvCxnSpPr>
        <p:spPr>
          <a:xfrm flipH="1" flipV="1">
            <a:off x="8300466" y="3939817"/>
            <a:ext cx="201953" cy="24179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E8CA2D9-3D62-349F-C85B-10821B7A4FFC}"/>
              </a:ext>
            </a:extLst>
          </p:cNvPr>
          <p:cNvCxnSpPr>
            <a:cxnSpLocks/>
          </p:cNvCxnSpPr>
          <p:nvPr/>
        </p:nvCxnSpPr>
        <p:spPr>
          <a:xfrm>
            <a:off x="9822293" y="4160002"/>
            <a:ext cx="0" cy="18666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271" y="3688875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𝐷𝑃𝐵</m:t>
                    </m:r>
                  </m:oMath>
                </a14:m>
                <a:r>
                  <a:rPr lang="en-AU" sz="2000" dirty="0"/>
                  <a:t> (Vertically opposite angles are equal)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71" y="3688875"/>
                <a:ext cx="6345986" cy="729604"/>
              </a:xfrm>
              <a:prstGeom prst="rect">
                <a:avLst/>
              </a:prstGeom>
              <a:blipFill>
                <a:blip r:embed="rId8"/>
                <a:stretch>
                  <a:fillRect t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45480" y="4747455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480" y="4747455"/>
                <a:ext cx="602377" cy="4311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DCB87B5F-0C35-1C8A-E571-214778ABE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271" y="4150306"/>
                <a:ext cx="6345986" cy="4378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𝐶𝐴𝑃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𝐵𝐷𝑃</m:t>
                    </m:r>
                  </m:oMath>
                </a14:m>
                <a:r>
                  <a:rPr lang="en-AU" sz="2000" dirty="0"/>
                  <a:t> (Angles in the same segment are equal)</a:t>
                </a: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DCB87B5F-0C35-1C8A-E571-214778ABE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71" y="4150306"/>
                <a:ext cx="6345986" cy="437871"/>
              </a:xfrm>
              <a:prstGeom prst="rect">
                <a:avLst/>
              </a:prstGeom>
              <a:blipFill>
                <a:blip r:embed="rId10"/>
                <a:stretch>
                  <a:fillRect t="-15278" b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AEDEE2E-2BB6-E150-CCFE-3296DE25D9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271" y="4582320"/>
                <a:ext cx="6345986" cy="4378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𝐴𝐶𝑃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𝐷𝐵𝑃</m:t>
                    </m:r>
                  </m:oMath>
                </a14:m>
                <a:r>
                  <a:rPr lang="en-AU" sz="2000" dirty="0"/>
                  <a:t> (Angles in the same segment are equal)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AEDEE2E-2BB6-E150-CCFE-3296DE25D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71" y="4582320"/>
                <a:ext cx="6345986" cy="437871"/>
              </a:xfrm>
              <a:prstGeom prst="rect">
                <a:avLst/>
              </a:prstGeom>
              <a:blipFill>
                <a:blip r:embed="rId11"/>
                <a:stretch>
                  <a:fillRect t="-15278" b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EA991C59-C44E-3B84-A064-A01A7CA9E1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6981" y="4995773"/>
                <a:ext cx="6345986" cy="4378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𝐴𝐶𝑃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~∆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𝐷𝐵𝑃</m:t>
                    </m:r>
                  </m:oMath>
                </a14:m>
                <a:r>
                  <a:rPr lang="en-AU" sz="2000" dirty="0"/>
                  <a:t> (AAA)</a:t>
                </a: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EA991C59-C44E-3B84-A064-A01A7CA9E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81" y="4995773"/>
                <a:ext cx="6345986" cy="437871"/>
              </a:xfrm>
              <a:prstGeom prst="rect">
                <a:avLst/>
              </a:prstGeom>
              <a:blipFill>
                <a:blip r:embed="rId12"/>
                <a:stretch>
                  <a:fillRect t="-15493" b="-98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D03D8B3A-E242-6DE3-3E4E-E89E8B419C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093" y="5431591"/>
                <a:ext cx="7775621" cy="5147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𝑃𝐴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𝑃𝐶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𝑃𝐷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𝑃𝐵</m:t>
                        </m:r>
                      </m:den>
                    </m:f>
                  </m:oMath>
                </a14:m>
                <a:r>
                  <a:rPr lang="en-AU" sz="2000" dirty="0"/>
                  <a:t> (Corresponding sides in similar triangles have the same ratio)</a:t>
                </a: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D03D8B3A-E242-6DE3-3E4E-E89E8B419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93" y="5431591"/>
                <a:ext cx="7775621" cy="514739"/>
              </a:xfrm>
              <a:prstGeom prst="rect">
                <a:avLst/>
              </a:prstGeom>
              <a:blipFill>
                <a:blip r:embed="rId13"/>
                <a:stretch>
                  <a:fillRect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1E28063B-5F16-D33B-DB81-645A2611F3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092" y="6100360"/>
                <a:ext cx="7775621" cy="5147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𝑃𝐶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𝑃𝐷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1E28063B-5F16-D33B-DB81-645A2611F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92" y="6100360"/>
                <a:ext cx="7775621" cy="514739"/>
              </a:xfrm>
              <a:prstGeom prst="rect">
                <a:avLst/>
              </a:prstGeom>
              <a:blipFill>
                <a:blip r:embed="rId14"/>
                <a:stretch>
                  <a:fillRect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19" grpId="0"/>
      <p:bldP spid="28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D9C7B0-0748-51C8-65EE-BE770CE9F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072" y="2939902"/>
            <a:ext cx="2551771" cy="2551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5535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734526"/>
                <a:ext cx="9406218" cy="1067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400" dirty="0"/>
                  <a:t> is a point outside a circle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sz="2400" dirty="0"/>
                  <a:t> are points on the circle such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𝑃𝑇</m:t>
                    </m:r>
                  </m:oMath>
                </a14:m>
                <a:r>
                  <a:rPr lang="en-AU" sz="2400" dirty="0"/>
                  <a:t> is a tangent 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AU" sz="2400" dirty="0"/>
                  <a:t> is a secant,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9406218" cy="1067379"/>
              </a:xfrm>
              <a:prstGeom prst="rect">
                <a:avLst/>
              </a:prstGeom>
              <a:blipFill>
                <a:blip r:embed="rId3"/>
                <a:stretch>
                  <a:fillRect l="-972" t="-7955" r="-97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-72669" y="1861461"/>
            <a:ext cx="2077560" cy="672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14:cNvPr>
              <p14:cNvContentPartPr/>
              <p14:nvPr/>
            </p14:nvContentPartPr>
            <p14:xfrm>
              <a:off x="10444966" y="4319301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0170C2B6-E46D-13F8-DC9C-371E84F1A5C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35966" y="4310301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63FB6DC-5EAC-1AB3-F51E-E1C5995BA99E}"/>
              </a:ext>
            </a:extLst>
          </p:cNvPr>
          <p:cNvCxnSpPr>
            <a:cxnSpLocks/>
            <a:endCxn id="19" idx="3"/>
          </p:cNvCxnSpPr>
          <p:nvPr/>
        </p:nvCxnSpPr>
        <p:spPr>
          <a:xfrm flipH="1">
            <a:off x="7550553" y="2597533"/>
            <a:ext cx="3328724" cy="17217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E8CA2D9-3D62-349F-C85B-10821B7A4FFC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7550553" y="4319301"/>
            <a:ext cx="3931101" cy="7008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978" y="2289571"/>
                <a:ext cx="634598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𝑇𝑃𝐵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𝑃𝐵𝑇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8" y="2289571"/>
                <a:ext cx="6345986" cy="418123"/>
              </a:xfrm>
              <a:prstGeom prst="rect">
                <a:avLst/>
              </a:prstGeom>
              <a:blipFill>
                <a:blip r:embed="rId6"/>
                <a:stretch>
                  <a:fillRect l="-961" t="-16176" b="-147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8176" y="4103715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9864DF5-61DF-1753-F8B6-5657FA726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176" y="4103715"/>
                <a:ext cx="602377" cy="4311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D29EB2CF-5F6B-B4A7-9B7F-1A80A9705E3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2484" t="30408" r="1489" b="31625"/>
          <a:stretch/>
        </p:blipFill>
        <p:spPr>
          <a:xfrm>
            <a:off x="9547857" y="321531"/>
            <a:ext cx="2662840" cy="1916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35B0ABDB-731B-B330-AA97-CA52B73876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03841" y="4643800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35B0ABDB-731B-B330-AA97-CA52B7387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841" y="4643800"/>
                <a:ext cx="602377" cy="4311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F9097AD-5863-075C-6392-F241546748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16103" y="2799079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7F9097AD-5863-075C-6392-F24154674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103" y="2799079"/>
                <a:ext cx="602377" cy="43117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DB649E34-C5EA-A596-4B2D-CC86EA3B31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16466" y="5051926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DB649E34-C5EA-A596-4B2D-CC86EA3B3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6466" y="5051926"/>
                <a:ext cx="602377" cy="43117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E98F8E9-ED82-B386-695B-92A6129AD4C4}"/>
              </a:ext>
            </a:extLst>
          </p:cNvPr>
          <p:cNvCxnSpPr>
            <a:cxnSpLocks/>
          </p:cNvCxnSpPr>
          <p:nvPr/>
        </p:nvCxnSpPr>
        <p:spPr>
          <a:xfrm flipH="1">
            <a:off x="9214915" y="3181304"/>
            <a:ext cx="602376" cy="1401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953029B-7792-1D12-94F6-0DF8933FD0DA}"/>
              </a:ext>
            </a:extLst>
          </p:cNvPr>
          <p:cNvCxnSpPr>
            <a:cxnSpLocks/>
          </p:cNvCxnSpPr>
          <p:nvPr/>
        </p:nvCxnSpPr>
        <p:spPr>
          <a:xfrm>
            <a:off x="9842589" y="3134892"/>
            <a:ext cx="1399152" cy="18171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6471CBAB-20F8-3574-1C56-0792D8C448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0367" y="2771654"/>
                <a:ext cx="634598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𝑃𝐵𝑇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𝑃𝑇𝐴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2000" dirty="0"/>
                  <a:t> (Angles in alternate segment are equal) </a:t>
                </a:r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6471CBAB-20F8-3574-1C56-0792D8C44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67" y="2771654"/>
                <a:ext cx="6345986" cy="418123"/>
              </a:xfrm>
              <a:prstGeom prst="rect">
                <a:avLst/>
              </a:prstGeom>
              <a:blipFill>
                <a:blip r:embed="rId12"/>
                <a:stretch>
                  <a:fillRect t="-14706" b="-10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DF7309FD-7D26-5492-CDE5-18D4D396DB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1792" y="3249355"/>
                <a:ext cx="634598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𝑇𝑃𝐵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2000" dirty="0"/>
                  <a:t> (Common angle) </a:t>
                </a:r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DF7309FD-7D26-5492-CDE5-18D4D396D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92" y="3249355"/>
                <a:ext cx="6345986" cy="418123"/>
              </a:xfrm>
              <a:prstGeom prst="rect">
                <a:avLst/>
              </a:prstGeom>
              <a:blipFill>
                <a:blip r:embed="rId13"/>
                <a:stretch>
                  <a:fillRect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1680761-8759-7451-5600-C7AE7B1640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0367" y="3772782"/>
                <a:ext cx="6345986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𝑃𝑇𝐵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𝑃𝐴𝑇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=180−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2000" dirty="0"/>
                  <a:t> (Sum of angles in a triangle) </a:t>
                </a:r>
              </a:p>
            </p:txBody>
          </p:sp>
        </mc:Choice>
        <mc:Fallback xmlns="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11680761-8759-7451-5600-C7AE7B164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67" y="3772782"/>
                <a:ext cx="6345986" cy="418123"/>
              </a:xfrm>
              <a:prstGeom prst="rect">
                <a:avLst/>
              </a:prstGeom>
              <a:blipFill>
                <a:blip r:embed="rId14"/>
                <a:stretch>
                  <a:fillRect t="-14706" b="-10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EE876BF7-AF3E-B0A1-C454-017E2AEB38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8561" y="4331274"/>
                <a:ext cx="6345986" cy="4378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𝑃𝑇𝐵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AU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𝑃𝐴𝑇</m:t>
                    </m:r>
                  </m:oMath>
                </a14:m>
                <a:r>
                  <a:rPr lang="en-AU" sz="2000" dirty="0"/>
                  <a:t> (AAA)</a:t>
                </a:r>
              </a:p>
            </p:txBody>
          </p:sp>
        </mc:Choice>
        <mc:Fallback xmlns="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EE876BF7-AF3E-B0A1-C454-017E2AEB3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61" y="4331274"/>
                <a:ext cx="6345986" cy="437871"/>
              </a:xfrm>
              <a:prstGeom prst="rect">
                <a:avLst/>
              </a:prstGeom>
              <a:blipFill>
                <a:blip r:embed="rId15"/>
                <a:stretch>
                  <a:fillRect t="-15493" b="-98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5F827A46-EC5E-D5F2-3AEA-70523AEACD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73" y="4767092"/>
                <a:ext cx="7775621" cy="5147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𝑃𝑇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𝑃𝐵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𝑃𝐴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𝑃𝑇</m:t>
                        </m:r>
                      </m:den>
                    </m:f>
                  </m:oMath>
                </a14:m>
                <a:r>
                  <a:rPr lang="en-AU" sz="2000" dirty="0"/>
                  <a:t> (Corresponding sides in similar triangles have the same ratio)</a:t>
                </a:r>
              </a:p>
            </p:txBody>
          </p:sp>
        </mc:Choice>
        <mc:Fallback xmlns=""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5F827A46-EC5E-D5F2-3AEA-70523AEAC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73" y="4767092"/>
                <a:ext cx="7775621" cy="514739"/>
              </a:xfrm>
              <a:prstGeom prst="rect">
                <a:avLst/>
              </a:prstGeom>
              <a:blipFill>
                <a:blip r:embed="rId16"/>
                <a:stretch>
                  <a:fillRect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B7380317-CDD4-CFB7-51CE-0AD50AD07B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72" y="5435861"/>
                <a:ext cx="7775621" cy="5147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B7380317-CDD4-CFB7-51CE-0AD50AD07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72" y="5435861"/>
                <a:ext cx="7775621" cy="514739"/>
              </a:xfrm>
              <a:prstGeom prst="rect">
                <a:avLst/>
              </a:prstGeom>
              <a:blipFill>
                <a:blip r:embed="rId17"/>
                <a:stretch>
                  <a:fillRect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37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19" grpId="0"/>
      <p:bldP spid="33" grpId="0"/>
      <p:bldP spid="34" grpId="0"/>
      <p:bldP spid="35" grpId="0"/>
      <p:bldP spid="38" grpId="0"/>
      <p:bldP spid="39" grpId="0"/>
      <p:bldP spid="40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43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Extra- Theorem 10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48BAC9-E11F-4B2D-88F4-329FEA965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7" y="618733"/>
            <a:ext cx="8453350" cy="220294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ED81F9-8951-EC6C-71E0-32F1BBBD4E5A}"/>
              </a:ext>
            </a:extLst>
          </p:cNvPr>
          <p:cNvCxnSpPr/>
          <p:nvPr/>
        </p:nvCxnSpPr>
        <p:spPr>
          <a:xfrm flipH="1">
            <a:off x="6663018" y="1734671"/>
            <a:ext cx="773206" cy="61184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9BCEE8-7249-CB44-8734-E8125EBF091C}"/>
              </a:ext>
            </a:extLst>
          </p:cNvPr>
          <p:cNvCxnSpPr>
            <a:cxnSpLocks/>
          </p:cNvCxnSpPr>
          <p:nvPr/>
        </p:nvCxnSpPr>
        <p:spPr>
          <a:xfrm>
            <a:off x="7436224" y="1734671"/>
            <a:ext cx="826994" cy="61184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DF2BB8B4-4E59-0DD5-BD2C-4D4F195639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DF2BB8B4-4E59-0DD5-BD2C-4D4F19563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  <a:blipFill>
                <a:blip r:embed="rId3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185A05-D4B1-3EA2-2A44-75091B8B4A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821682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Given)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8E185A05-D4B1-3EA2-2A44-75091B8B4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821682"/>
                <a:ext cx="3638476" cy="392632"/>
              </a:xfrm>
              <a:prstGeom prst="rect">
                <a:avLst/>
              </a:prstGeom>
              <a:blipFill>
                <a:blip r:embed="rId4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DF325EE-112F-4E51-DC45-EB1384D56F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7894" y="3251055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 line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DF325EE-112F-4E51-DC45-EB1384D56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894" y="3251055"/>
                <a:ext cx="3638476" cy="392632"/>
              </a:xfrm>
              <a:prstGeom prst="rect">
                <a:avLst/>
              </a:prstGeom>
              <a:blipFill>
                <a:blip r:embed="rId5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04A1378-26C2-1DA4-6FE9-3540B5827D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(SSS)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04A1378-26C2-1DA4-6FE9-3540B5827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  <a:blipFill>
                <a:blip r:embed="rId6"/>
                <a:stretch>
                  <a:fillRect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55127A2-6536-81DE-3BAF-B9DE74FA7D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58" y="4156829"/>
                <a:ext cx="7480248" cy="7316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AU" sz="2000" dirty="0">
                    <a:solidFill>
                      <a:srgbClr val="002060"/>
                    </a:solidFill>
                  </a:rPr>
                  <a:t>(Corresponding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in congruent triangles are equal)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E55127A2-6536-81DE-3BAF-B9DE74FA7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58" y="4156829"/>
                <a:ext cx="7480248" cy="731603"/>
              </a:xfrm>
              <a:prstGeom prst="rect">
                <a:avLst/>
              </a:prstGeom>
              <a:blipFill>
                <a:blip r:embed="rId7"/>
                <a:stretch>
                  <a:fillRect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2667261-D51F-210C-A1F0-335D66D8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3059" y="4672562"/>
                <a:ext cx="5586190" cy="5925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2667261-D51F-210C-A1F0-335D66D8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9" y="4672562"/>
                <a:ext cx="5586190" cy="592514"/>
              </a:xfrm>
              <a:prstGeom prst="rect">
                <a:avLst/>
              </a:prstGeom>
              <a:blipFill>
                <a:blip r:embed="rId8"/>
                <a:stretch>
                  <a:fillRect t="-102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C769A96-BA55-8EB9-8ED7-08436CE390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4349" y="5066733"/>
                <a:ext cx="3067108" cy="5925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×∠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𝑂𝐵𝐶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=180°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C769A96-BA55-8EB9-8ED7-08436CE39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49" y="5066733"/>
                <a:ext cx="3067108" cy="5925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9727EBCA-A35A-A7A0-A98C-45F1E9EB3E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3059" y="5584737"/>
                <a:ext cx="3478820" cy="8869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:b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(proved)</a:t>
                </a: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9727EBCA-A35A-A7A0-A98C-45F1E9EB3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9" y="5584737"/>
                <a:ext cx="3478820" cy="8869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2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B0EF65-2760-7810-C380-F39E0834D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2" y="634041"/>
            <a:ext cx="9143070" cy="258918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ED1097-2CD7-290D-3DC3-5E5746F0D652}"/>
              </a:ext>
            </a:extLst>
          </p:cNvPr>
          <p:cNvCxnSpPr>
            <a:cxnSpLocks/>
          </p:cNvCxnSpPr>
          <p:nvPr/>
        </p:nvCxnSpPr>
        <p:spPr>
          <a:xfrm flipH="1">
            <a:off x="7207624" y="1862418"/>
            <a:ext cx="847165" cy="67907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FF9EA6-3B1D-EC5A-E4DE-B7921F8E46AA}"/>
              </a:ext>
            </a:extLst>
          </p:cNvPr>
          <p:cNvCxnSpPr>
            <a:cxnSpLocks/>
          </p:cNvCxnSpPr>
          <p:nvPr/>
        </p:nvCxnSpPr>
        <p:spPr>
          <a:xfrm>
            <a:off x="8054789" y="1862418"/>
            <a:ext cx="880782" cy="67907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3695B5A-0977-B3C8-ED46-FBC49BBD2A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𝑂𝐹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radius of circle)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3695B5A-0977-B3C8-ED46-FBC49BBD2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2469613"/>
                <a:ext cx="3638476" cy="392632"/>
              </a:xfrm>
              <a:prstGeom prst="rect">
                <a:avLst/>
              </a:prstGeom>
              <a:blipFill>
                <a:blip r:embed="rId3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B794872-6F17-51DA-AA4D-538C8DEE75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59" y="2821681"/>
                <a:ext cx="5830741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𝑂𝐸𝐷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𝑂𝐸𝐹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B794872-6F17-51DA-AA4D-538C8DEE7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59" y="2821681"/>
                <a:ext cx="5830741" cy="533359"/>
              </a:xfrm>
              <a:prstGeom prst="rect">
                <a:avLst/>
              </a:prstGeom>
              <a:blipFill>
                <a:blip r:embed="rId4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526BD1C-5BD5-AE50-A631-D985B24FF3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806" y="3236281"/>
                <a:ext cx="4488275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526BD1C-5BD5-AE50-A631-D985B24FF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06" y="3236281"/>
                <a:ext cx="4488275" cy="533359"/>
              </a:xfrm>
              <a:prstGeom prst="rect">
                <a:avLst/>
              </a:prstGeom>
              <a:blipFill>
                <a:blip r:embed="rId5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4592DF0-0CE6-193B-C4D4-633762C88F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𝑂𝐸𝐷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𝑂𝐸𝐹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(RHS)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24592DF0-0CE6-193B-C4D4-633762C88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0" y="3603124"/>
                <a:ext cx="3638476" cy="392632"/>
              </a:xfrm>
              <a:prstGeom prst="rect">
                <a:avLst/>
              </a:prstGeom>
              <a:blipFill>
                <a:blip r:embed="rId6"/>
                <a:stretch>
                  <a:fillRect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CDD52A4-AA80-7997-EB74-3A2556FB6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805" y="4158935"/>
                <a:ext cx="8356547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𝐷𝐸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𝐹𝐸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(Corresponding sides in congruent triangles are equal)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CDD52A4-AA80-7997-EB74-3A2556FB6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05" y="4158935"/>
                <a:ext cx="8356547" cy="392632"/>
              </a:xfrm>
              <a:prstGeom prst="rect">
                <a:avLst/>
              </a:prstGeom>
              <a:blipFill>
                <a:blip r:embed="rId7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C404920-F574-A0DE-73D3-AE7D29D1C94C}"/>
              </a:ext>
            </a:extLst>
          </p:cNvPr>
          <p:cNvSpPr txBox="1"/>
          <p:nvPr/>
        </p:nvSpPr>
        <p:spPr>
          <a:xfrm>
            <a:off x="0" y="-6605"/>
            <a:ext cx="34443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Extra- Theorem 11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3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042A41-A65B-8F0C-F057-7D1888150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6" y="578171"/>
            <a:ext cx="9083402" cy="299038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943FDC-5F28-8B9C-DCCD-BCC488B855F6}"/>
              </a:ext>
            </a:extLst>
          </p:cNvPr>
          <p:cNvCxnSpPr>
            <a:cxnSpLocks/>
          </p:cNvCxnSpPr>
          <p:nvPr/>
        </p:nvCxnSpPr>
        <p:spPr>
          <a:xfrm flipH="1">
            <a:off x="7106771" y="1042147"/>
            <a:ext cx="860611" cy="1600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71A51D-C0B5-EF17-6162-EC4A294FE432}"/>
              </a:ext>
            </a:extLst>
          </p:cNvPr>
          <p:cNvCxnSpPr>
            <a:cxnSpLocks/>
          </p:cNvCxnSpPr>
          <p:nvPr/>
        </p:nvCxnSpPr>
        <p:spPr>
          <a:xfrm>
            <a:off x="7967382" y="1042147"/>
            <a:ext cx="880783" cy="1600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D6A9E8-E3FF-8EF4-8A6C-4BDB7C5B1D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680" y="943372"/>
                <a:ext cx="407093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0D6A9E8-E3FF-8EF4-8A6C-4BDB7C5B1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680" y="943372"/>
                <a:ext cx="407093" cy="3926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B582DB8-CF4E-E75A-69C4-6FAA5B8502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2649592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𝐼𝐻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given)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B582DB8-CF4E-E75A-69C4-6FAA5B850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2649592"/>
                <a:ext cx="3638476" cy="392632"/>
              </a:xfrm>
              <a:prstGeom prst="rect">
                <a:avLst/>
              </a:prstGeom>
              <a:blipFill>
                <a:blip r:embed="rId4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D7EA5BE-C974-DE62-10B3-B551F4A1C7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246" y="3333550"/>
                <a:ext cx="5830741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𝐺𝐻𝑃</m:t>
                    </m:r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𝐼𝐻𝑃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=90°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Supplementary angles)</a:t>
                </a:r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9D7EA5BE-C974-DE62-10B3-B551F4A1C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6" y="3333550"/>
                <a:ext cx="5830741" cy="533359"/>
              </a:xfrm>
              <a:prstGeom prst="rect">
                <a:avLst/>
              </a:prstGeom>
              <a:blipFill>
                <a:blip r:embed="rId5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7B5CD9B-6304-8969-1B6A-DCC89A6D7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2971859"/>
                <a:ext cx="4488275" cy="5333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𝐻𝑃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common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7B5CD9B-6304-8969-1B6A-DCC89A6D7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2971859"/>
                <a:ext cx="4488275" cy="533359"/>
              </a:xfrm>
              <a:prstGeom prst="rect">
                <a:avLst/>
              </a:prstGeom>
              <a:blipFill>
                <a:blip r:embed="rId6"/>
                <a:stretch>
                  <a:fillRect t="-126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20CC5C5-ECBD-2858-AF39-AEE28265A4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705" y="3796544"/>
                <a:ext cx="3638476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𝐺𝐻𝑃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𝐼𝐻𝑃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(SAS)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20CC5C5-ECBD-2858-AF39-AEE28265A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05" y="3796544"/>
                <a:ext cx="3638476" cy="392632"/>
              </a:xfrm>
              <a:prstGeom prst="rect">
                <a:avLst/>
              </a:prstGeom>
              <a:blipFill>
                <a:blip r:embed="rId7"/>
                <a:stretch>
                  <a:fillRect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1A05431-2C0F-59A0-C440-F6AB1F4601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4" y="4220845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(Corresponding sides in congruent triangles are equal)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11A05431-2C0F-59A0-C440-F6AB1F460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4" y="4220845"/>
                <a:ext cx="8722784" cy="392632"/>
              </a:xfrm>
              <a:prstGeom prst="rect">
                <a:avLst/>
              </a:prstGeom>
              <a:blipFill>
                <a:blip r:embed="rId8"/>
                <a:stretch>
                  <a:fillRect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42B7F49-D202-5BEF-08C5-A8314FE467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381" y="4713768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𝑃𝐼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must be the radius of the circle.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42B7F49-D202-5BEF-08C5-A8314FE46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81" y="4713768"/>
                <a:ext cx="8722784" cy="392632"/>
              </a:xfrm>
              <a:prstGeom prst="rect">
                <a:avLst/>
              </a:prstGeom>
              <a:blipFill>
                <a:blip r:embed="rId9"/>
                <a:stretch>
                  <a:fillRect l="-769" t="-15385" b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9981BAE4-3EF9-DAD7-8B75-E8EAF2469D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381" y="5138069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As  such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, must be the centre of the circle. 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9981BAE4-3EF9-DAD7-8B75-E8EAF2469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81" y="5138069"/>
                <a:ext cx="8722784" cy="392632"/>
              </a:xfrm>
              <a:prstGeom prst="rect">
                <a:avLst/>
              </a:prstGeom>
              <a:blipFill>
                <a:blip r:embed="rId10"/>
                <a:stretch>
                  <a:fillRect l="-769" t="-17188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2A21D5EF-7643-150C-EBB5-F6FB89B198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246" y="5535539"/>
                <a:ext cx="8722784" cy="392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lie on JK,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𝐽𝐾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must pass through the centre of the circle.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2A21D5EF-7643-150C-EBB5-F6FB89B19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6" y="5535539"/>
                <a:ext cx="8722784" cy="392632"/>
              </a:xfrm>
              <a:prstGeom prst="rect">
                <a:avLst/>
              </a:prstGeom>
              <a:blipFill>
                <a:blip r:embed="rId11"/>
                <a:stretch>
                  <a:fillRect l="-769" t="-15625" b="-218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168E693-9076-CFA1-AE2B-A36D99D1C41C}"/>
              </a:ext>
            </a:extLst>
          </p:cNvPr>
          <p:cNvSpPr txBox="1"/>
          <p:nvPr/>
        </p:nvSpPr>
        <p:spPr>
          <a:xfrm>
            <a:off x="0" y="-6605"/>
            <a:ext cx="34443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Extra- Theorem 12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9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00369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Ex 8C Example 7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FC2541-C566-E2F1-B069-912E3E34FA12}"/>
              </a:ext>
            </a:extLst>
          </p:cNvPr>
          <p:cNvSpPr txBox="1">
            <a:spLocks/>
          </p:cNvSpPr>
          <p:nvPr/>
        </p:nvSpPr>
        <p:spPr>
          <a:xfrm>
            <a:off x="0" y="734526"/>
            <a:ext cx="11727796" cy="815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arch of a bridge is to be in the form of an arc of a circle. The span of the bridge is to be </a:t>
            </a:r>
            <a:br>
              <a:rPr lang="en-AU" sz="2400" dirty="0"/>
            </a:br>
            <a:r>
              <a:rPr lang="en-AU" sz="2400" dirty="0"/>
              <a:t>25 m and the height in the middle 2 m. Find the radius of the circle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9A3-BE67-FE78-E86B-4723D80B7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69" y="1855915"/>
            <a:ext cx="3203369" cy="320336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5E5399-8510-FAAD-55B0-20335CD3312E}"/>
              </a:ext>
            </a:extLst>
          </p:cNvPr>
          <p:cNvCxnSpPr>
            <a:cxnSpLocks/>
          </p:cNvCxnSpPr>
          <p:nvPr/>
        </p:nvCxnSpPr>
        <p:spPr>
          <a:xfrm>
            <a:off x="8193143" y="3027377"/>
            <a:ext cx="28918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6E9C70-CE78-99DC-5DBD-46102FE5D79A}"/>
              </a:ext>
            </a:extLst>
          </p:cNvPr>
          <p:cNvCxnSpPr>
            <a:cxnSpLocks/>
          </p:cNvCxnSpPr>
          <p:nvPr/>
        </p:nvCxnSpPr>
        <p:spPr>
          <a:xfrm>
            <a:off x="9648263" y="1976718"/>
            <a:ext cx="0" cy="10506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0F4D803-96BF-A8C8-6C9D-68B6226C9BE4}"/>
              </a:ext>
            </a:extLst>
          </p:cNvPr>
          <p:cNvCxnSpPr>
            <a:cxnSpLocks/>
          </p:cNvCxnSpPr>
          <p:nvPr/>
        </p:nvCxnSpPr>
        <p:spPr>
          <a:xfrm>
            <a:off x="9648263" y="3027377"/>
            <a:ext cx="0" cy="191441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07282" y="3333663"/>
                <a:ext cx="602377" cy="431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651454C9-DA18-9A2C-14F8-63A6EA0F6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282" y="3333663"/>
                <a:ext cx="602377" cy="431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58956" y="2811791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C5A31D5-C367-CB61-B056-50A6666C2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956" y="2811791"/>
                <a:ext cx="537937" cy="5218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EBBCCAB5-B276-082A-AE3F-54C6261E57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90549" y="2811791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EBBCCAB5-B276-082A-AE3F-54C6261E5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0549" y="2811791"/>
                <a:ext cx="537937" cy="521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08470" y="1620912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0323EF81-EDE7-0F98-6BD1-75BFA067E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70" y="1620912"/>
                <a:ext cx="537937" cy="5218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08469" y="2694301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09714F2A-3E85-DFD7-2113-260C02AEA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69" y="2694301"/>
                <a:ext cx="537937" cy="5218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260" y="2261853"/>
                <a:ext cx="39717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AE76F454-655A-0A39-C539-6B9A42AA3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260" y="2261853"/>
                <a:ext cx="397177" cy="4181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694" y="1926943"/>
                <a:ext cx="3971902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AU" sz="2000" dirty="0"/>
                  <a:t> is the diameter of the circle</a:t>
                </a:r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E900769-AD89-3F39-8013-B24BA76EC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4" y="1926943"/>
                <a:ext cx="3971902" cy="418123"/>
              </a:xfrm>
              <a:prstGeom prst="rect">
                <a:avLst/>
              </a:prstGeom>
              <a:blipFill>
                <a:blip r:embed="rId9"/>
                <a:stretch>
                  <a:fillRect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7C66B484-0A69-9699-D31E-E215310D43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878" y="1529963"/>
                <a:ext cx="291931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=12.5</m:t>
                    </m:r>
                  </m:oMath>
                </a14:m>
                <a:r>
                  <a:rPr lang="en-AU" sz="2000" dirty="0"/>
                  <a:t>m </a:t>
                </a:r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7C66B484-0A69-9699-D31E-E215310D4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8" y="1529963"/>
                <a:ext cx="2919317" cy="418123"/>
              </a:xfrm>
              <a:prstGeom prst="rect">
                <a:avLst/>
              </a:prstGeom>
              <a:blipFill>
                <a:blip r:embed="rId10"/>
                <a:stretch>
                  <a:fillRect t="-13043" b="-101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260" y="5104633"/>
                <a:ext cx="537937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408645-B971-42C4-F8E2-21CD758DD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260" y="5104633"/>
                <a:ext cx="537937" cy="52187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52AF9973-B061-2248-3F52-F3DE16FB58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74" y="2746980"/>
                <a:ext cx="2769821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𝑃𝐷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52AF9973-B061-2248-3F52-F3DE16FB5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74" y="2746980"/>
                <a:ext cx="2769821" cy="4181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D78C44A8-AB97-9158-7ED0-5568D6475E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7281" y="2306879"/>
                <a:ext cx="3971902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000" dirty="0"/>
                  <a:t> be the radius of the circle</a:t>
                </a:r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D78C44A8-AB97-9158-7ED0-5568D6475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81" y="2306879"/>
                <a:ext cx="3971902" cy="418123"/>
              </a:xfrm>
              <a:prstGeom prst="rect">
                <a:avLst/>
              </a:prstGeom>
              <a:blipFill>
                <a:blip r:embed="rId13"/>
                <a:stretch>
                  <a:fillRect l="-1690" t="-14493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67E82DD7-A335-2817-03BA-B494380685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9489" y="5569292"/>
            <a:ext cx="3895107" cy="1108364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18955"/>
                <a:ext cx="7517723" cy="5218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1800" dirty="0"/>
                  <a:t>When two chords of a circle cut at a point,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𝑃𝐴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𝑃𝐵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𝑃𝐶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AU" sz="1800" b="0" i="1" smtClean="0">
                        <a:latin typeface="Cambria Math" panose="02040503050406030204" pitchFamily="18" charset="0"/>
                      </a:rPr>
                      <m:t>𝑃𝐷</m:t>
                    </m:r>
                  </m:oMath>
                </a14:m>
                <a:endParaRPr lang="en-AU" sz="1800" dirty="0"/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3D02B040-AB8F-67B8-7319-FBA9CB9C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18955"/>
                <a:ext cx="7517723" cy="521872"/>
              </a:xfrm>
              <a:prstGeom prst="rect">
                <a:avLst/>
              </a:prstGeom>
              <a:blipFill>
                <a:blip r:embed="rId15"/>
                <a:stretch>
                  <a:fillRect l="-649" t="-104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374" y="3659056"/>
                <a:ext cx="3895107" cy="4181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12.5(12.5)=2×(2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18C46E0E-A008-2C81-A728-0825BBD1D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74" y="3659056"/>
                <a:ext cx="3895107" cy="418123"/>
              </a:xfrm>
              <a:prstGeom prst="rect">
                <a:avLst/>
              </a:prstGeom>
              <a:blipFill>
                <a:blip r:embed="rId16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999" y="4141024"/>
                <a:ext cx="3800378" cy="7597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641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21AD2B6-39CF-54E1-1F4F-3733FDB6B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99" y="4141024"/>
                <a:ext cx="3800378" cy="75971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28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7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16786</TotalTime>
  <Words>1145</Words>
  <Application>Microsoft Office PowerPoint</Application>
  <PresentationFormat>Widescreen</PresentationFormat>
  <Paragraphs>147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Circle Geometry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Cambridge Ex 8C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309</cp:revision>
  <dcterms:created xsi:type="dcterms:W3CDTF">2022-03-14T04:08:53Z</dcterms:created>
  <dcterms:modified xsi:type="dcterms:W3CDTF">2022-06-07T05:54:54Z</dcterms:modified>
</cp:coreProperties>
</file>