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443" r:id="rId3"/>
    <p:sldId id="444" r:id="rId4"/>
    <p:sldId id="281" r:id="rId5"/>
    <p:sldId id="445" r:id="rId6"/>
    <p:sldId id="427" r:id="rId7"/>
    <p:sldId id="428" r:id="rId8"/>
    <p:sldId id="429" r:id="rId9"/>
    <p:sldId id="437" r:id="rId10"/>
    <p:sldId id="446" r:id="rId11"/>
    <p:sldId id="447" r:id="rId12"/>
    <p:sldId id="449" r:id="rId13"/>
    <p:sldId id="448" r:id="rId14"/>
    <p:sldId id="433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166" autoAdjust="0"/>
    <p:restoredTop sz="94660"/>
  </p:normalViewPr>
  <p:slideViewPr>
    <p:cSldViewPr snapToGrid="0">
      <p:cViewPr varScale="1">
        <p:scale>
          <a:sx n="85" d="100"/>
          <a:sy n="85" d="100"/>
        </p:scale>
        <p:origin x="42" y="22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5-24T02:37:07.839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0 0 7368 0 0,'0'0'1384'0'0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5-24T02:37:07.839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0 0 7368 0 0,'0'0'1384'0'0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02T00:55:49.048"/>
    </inkml:context>
    <inkml:brush xml:id="br0">
      <inkml:brushProperty name="width" value="0.05" units="cm"/>
      <inkml:brushProperty name="height" value="0.05" units="cm"/>
      <inkml:brushProperty name="color" value="#00A0D7"/>
    </inkml:brush>
  </inkml:definitions>
  <inkml:trace contextRef="#ctx0" brushRef="#br0">1 189 8752 0 0,'0'0'673'0'0,"0"-5"-410"0"0,0-5 671 0 0,1 0 0 0 0,0 0 1 0 0,1 0-1 0 0,0 1 0 0 0,0-1 0 0 0,1 0 1 0 0,1 1-1 0 0,-1 0 0 0 0,1 0 1 0 0,1 0-1 0 0,0 0 0 0 0,0 1 0 0 0,1 0 1 0 0,10-13-1 0 0,-12 18-736 0 0,0 0-1 0 0,0 0 1 0 0,1 0 0 0 0,-1 1 0 0 0,1-1 0 0 0,0 1-1 0 0,0 0 1 0 0,-1 0 0 0 0,9-1 0 0 0,6-3 65 0 0,-19 6-250 0 0,1 0-1 0 0,-1 0 0 0 0,1 0 0 0 0,-1 0 1 0 0,1 0-1 0 0,-1 0 0 0 0,1 0 1 0 0,-1 0-1 0 0,1 0 0 0 0,-1 0 1 0 0,1 0-1 0 0,-1 0 0 0 0,1 0 1 0 0,-1 1-1 0 0,1-1 0 0 0,-1 0 1 0 0,0 0-1 0 0,1 0 0 0 0,-1 1 1 0 0,1-1-1 0 0,-1 0 0 0 0,0 1 1 0 0,1-1-1 0 0,1 2 24 0 0,18 2 89 0 0,-13-3-94 0 0,8 3 29 0 0,-8 0-51 0 0,-2-2 3 0 0,0 1-1 0 0,0 0 0 0 0,-1 0 0 0 0,7 5 1 0 0,-4 1-2 0 0,-5-4-7 0 0,-1-1 0 0 0,1 1 0 0 0,-1-1 0 0 0,0 1 0 0 0,0 0 0 0 0,-1 0 0 0 0,1-1 0 0 0,-1 1 0 0 0,0 0 0 0 0,0 0 0 0 0,-1 0 0 0 0,1-1 0 0 0,-1 1 0 0 0,0 0 0 0 0,0 0 0 0 0,-1-1-1 0 0,1 1 1 0 0,-1-1 0 0 0,-3 7 0 0 0,-6 8-139 0 0,0-1-1 0 0,-1 0 0 0 0,-16 18 1 0 0,13-17-145 0 0,7-9 181 0 0,4-6 32 0 0,1 0 1 0 0,0 0 0 0 0,0 0 0 0 0,0 1-1 0 0,-3 7 1 0 0,-8 6-113 0 0,12-11 122 0 0,1-4 3 0 0,-3 4 63 0 0,3-6 315 0 0,8 4 145 0 0,-5-5-416 0 0,0 1 0 0 0,0 0 1 0 0,1 0-1 0 0,-1-1 1 0 0,0 0-1 0 0,1 1 1 0 0,-1-1-1 0 0,0 0 0 0 0,0 0 1 0 0,1 0-1 0 0,-1 0 1 0 0,0-1-1 0 0,1 1 0 0 0,-1-1 1 0 0,0 1-1 0 0,0-1 1 0 0,3-1-1 0 0,14-2 323 0 0,-8 2-234 0 0,0-1 0 0 0,-1 0-1 0 0,1 0 1 0 0,12-6 0 0 0,24-8-61 0 0,-24 7-180 0 0,-13 5-861 0 0,-1 0-250 0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02T01:01:26.556"/>
    </inkml:context>
    <inkml:brush xml:id="br0">
      <inkml:brushProperty name="width" value="0.05" units="cm"/>
      <inkml:brushProperty name="height" value="0.05" units="cm"/>
      <inkml:brushProperty name="color" value="#00A0D7"/>
    </inkml:brush>
  </inkml:definitions>
  <inkml:trace contextRef="#ctx0" brushRef="#br0">19 1 8752 0 0,'0'0'793'0'0,"-6"11"1214"0"0,5-9-1253 0 0,0 0 0 0 0,-1 0 0 0 0,1 0 0 0 0,0 0-1 0 0,0 0 1 0 0,0 0 0 0 0,0 1 0 0 0,0-1 0 0 0,1 0 0 0 0,-2 5 0 0 0,2-3-374 0 0,0 1 0 0 0,-1-1 0 0 0,1 1 1 0 0,1-1-1 0 0,0 7 0 0 0,0-5-354 0 0,0-1 0 0 0,1 1 0 0 0,-1-1 0 0 0,1 0 0 0 0,1 0 0 0 0,-1 0 0 0 0,0 0 0 0 0,1 0 0 0 0,7 8 0 0 0,27 40 27 0 0,-30-39-601 0 0,1-2-1190 0 0,-7-11 464 0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02T01:01:27.093"/>
    </inkml:context>
    <inkml:brush xml:id="br0">
      <inkml:brushProperty name="width" value="0.05" units="cm"/>
      <inkml:brushProperty name="height" value="0.05" units="cm"/>
      <inkml:brushProperty name="color" value="#00A0D7"/>
    </inkml:brush>
  </inkml:definitions>
  <inkml:trace contextRef="#ctx0" brushRef="#br0">0 153 3224 0 0,'0'0'143'0'0,"2"-2"-3"0"0,-1 1-118 0 0,0-1 1 0 0,0 1 0 0 0,0 0 0 0 0,-1-1 0 0 0,1 1 0 0 0,0-1-1 0 0,-1 1 1 0 0,1-1 0 0 0,0-2 0 0 0,6-14 3011 0 0,4 0 2795 0 0,8-11 828 0 0,-16 25-6241 0 0,0 1-1 0 0,0 0 0 0 0,0 0 1 0 0,1 0-1 0 0,6-5 0 0 0,8-8 393 0 0,-16 14-736 0 0,0 0 0 0 0,0 0 0 0 0,0 0-1 0 0,0 1 1 0 0,0-1 0 0 0,0 0-1 0 0,0 1 1 0 0,1 0 0 0 0,3-2 0 0 0,1 0 40 0 0,1 1 0 0 0,0 1 1 0 0,0-1-1 0 0,0 1 1 0 0,0 0-1 0 0,10 1 0 0 0,-16 0-107 0 0,1 0-1 0 0,-1 0 1 0 0,0 0-1 0 0,1 0 1 0 0,-1 0-1 0 0,0 1 1 0 0,1-1-1 0 0,-1 1 1 0 0,0-1-1 0 0,1 1 0 0 0,-1 0 1 0 0,0 0-1 0 0,0 0 1 0 0,0 0-1 0 0,0 1 1 0 0,0-1-1 0 0,0 0 1 0 0,0 1-1 0 0,0-1 1 0 0,-1 1-1 0 0,1 0 1 0 0,0 0-1 0 0,-1 0 1 0 0,0-1-1 0 0,1 1 1 0 0,-1 0-1 0 0,0 1 0 0 0,1 2 1 0 0,0 2-45 0 0,0 0-1 0 0,-1 0 1 0 0,0 1 0 0 0,0-1-1 0 0,-1 1 1 0 0,0 13 0 0 0,-1-6-101 0 0,0 6 89 0 0,-2 0 1 0 0,0 0-1 0 0,-11 36 1 0 0,4-13-730 0 0,6-29-17 0 0,-1 1-1 0 0,0-1 0 0 0,-12 23 1 0 0,11-20 297 0 0,6-15 388 0 0,-1 0-1 0 0,0 0 0 0 0,0 0 0 0 0,0 0 0 0 0,-3 4 0 0 0,3-6 122 0 0,-2 2-108 0 0,3 15 704 0 0,2-16-294 0 0,0-1-208 0 0,1 0-1 0 0,-1-1 1 0 0,0 1-1 0 0,0 0 1 0 0,0-1-1 0 0,0 1 1 0 0,1-1-1 0 0,-1 0 1 0 0,0 0-1 0 0,0 1 1 0 0,1-2-1 0 0,-1 1 1 0 0,0 0-1 0 0,0 0 1 0 0,0-1-1 0 0,1 1 1 0 0,-1-1-1 0 0,0 0 1 0 0,0 1-1 0 0,0-1 1 0 0,0 0-1 0 0,0 0 1 0 0,0-1-1 0 0,3-1 1 0 0,12-6 449 0 0,-13 7-371 0 0,0 1 1 0 0,0-1 0 0 0,0-1 0 0 0,6-4-1 0 0,20-16 572 0 0,1 2 0 0 0,45-24 0 0 0,11-7-896 0 0,-75 43-99 0 0,1 1-1 0 0,1 0 0 0 0,0 1 0 0 0,23-9 1 0 0,-21 11-443 0 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02T01:06:03.449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86 85 2760 0 0,'23'0'33'0'0,"4"0"3076"0"0,-23 0-3155 0 0,-3 0 45 0 0,-1 0-1 0 0,0 0 1 0 0,0 0 0 0 0,0 0 0 0 0,0 0 0 0 0,0 0 0 0 0,0 0-1 0 0,1-1 1 0 0,-1 1 0 0 0,0 0 0 0 0,0 0 0 0 0,0 0 0 0 0,0 0-1 0 0,0 0 1 0 0,0 0 0 0 0,0 0 0 0 0,0 0 0 0 0,1 0-1 0 0,-1 0 1 0 0,0 0 0 0 0,0 0 0 0 0,0-1 0 0 0,0 1 0 0 0,0 0-1 0 0,0 0 1 0 0,0 0 0 0 0,0 0 0 0 0,0 0 0 0 0,0 0 0 0 0,0 0-1 0 0,0 0 1 0 0,0-1 0 0 0,0 1 0 0 0,0 0 0 0 0,0 0-1 0 0,0 0 1 0 0,0 0 0 0 0,0 0 0 0 0,0 0 0 0 0,0-1 0 0 0,0 1-1 0 0,0 0 1 0 0,0 0 0 0 0,0 0 0 0 0,0 0 0 0 0,0 0 0 0 0,0 0-1 0 0,0 0 1 0 0,0-1 0 0 0,0 1 0 0 0,0 0 0 0 0,0 0-1 0 0,0 0 1 0 0,0 0 0 0 0,0 0 0 0 0,-1 0 0 0 0,1 0 0 0 0,0 0-1 0 0,0 0 1 0 0,0-1 0 0 0,0 1 0 0 0,-10-5-6 0 0,4 2 416 0 0,-9-5 55 0 0,15 8-430 0 0,-1 0 0 0 0,0 0 0 0 0,1 0 0 0 0,-1 0 0 0 0,0 0 0 0 0,0-1 0 0 0,1 1-1 0 0,-1 0 1 0 0,0-1 0 0 0,1 1 0 0 0,-1 0 0 0 0,0-1 0 0 0,1 1 0 0 0,-1-1 0 0 0,1 1-1 0 0,-1-1 1 0 0,1 1 0 0 0,-1-1 0 0 0,1 1 0 0 0,-1-1 0 0 0,1 0 0 0 0,0 1 0 0 0,-1-1-1 0 0,1 1 1 0 0,0-1 0 0 0,-1 0 0 0 0,1 0 0 0 0,0 0 0 0 0,-5-1 973 0 0,5 2-955 0 0,0 0 0 0 0,0 0 0 0 0,0 0 0 0 0,-1 0 0 0 0,1 0 0 0 0,0 0 0 0 0,0 0 0 0 0,0 0 0 0 0,-1 0 0 0 0,1 0 0 0 0,0 0 0 0 0,0 0 0 0 0,0 0 0 0 0,0 0 0 0 0,-1 0 0 0 0,1 0 0 0 0,0-1 0 0 0,0 1 0 0 0,0 0 0 0 0,-1 0 0 0 0,1 0 0 0 0,0 0 0 0 0,0 0 0 0 0,0 0 0 0 0,0 0 0 0 0,0-1 0 0 0,0 1 0 0 0,-1 0 0 0 0,1 0 1 0 0,0 0-1 0 0,0 0 0 0 0,0-1 0 0 0,0 1 0 0 0,0 0 0 0 0,0 0 0 0 0,-1-1 52 0 0,0-1 0 0 0,0 1 1 0 0,1 0-1 0 0,-1 0 1 0 0,0 0-1 0 0,0 0 0 0 0,0 1 1 0 0,0-1-1 0 0,-1 0 0 0 0,1 0 1 0 0,0 1-1 0 0,0-1 1 0 0,-2 0-1 0 0,-14-8 4962 0 0,5 0-3494 0 0,-10-3-168 0 0,20 11-700 0 0,0 1-16 0 0,1 0-576 0 0,1 0 0 0 0,-1 0-1 0 0,1 0 1 0 0,-1 0-1 0 0,1 0 1 0 0,-1 0 0 0 0,0 0-1 0 0,1 0 1 0 0,-1 0-1 0 0,1 1 1 0 0,-1-1 0 0 0,1 0-1 0 0,-1 0 1 0 0,1 1-1 0 0,-1-1 1 0 0,1 0 0 0 0,-1 1-1 0 0,1-1 1 0 0,0 0-1 0 0,-1 1 1 0 0,1-1 0 0 0,0 1-1 0 0,-1-1 1 0 0,1 1-1 0 0,0-1 1 0 0,-1 1 0 0 0,1-1-1 0 0,0 1 1 0 0,0-1 0 0 0,-1 1-1 0 0,1-1 1 0 0,0 1-1 0 0,0-1 1 0 0,0 1 0 0 0,0-1-1 0 0,0 1 1 0 0,0-1-1 0 0,0 1 1 0 0,0 0 0 0 0,0-1-1 0 0,0 1 1 0 0,0-1-1 0 0,0 1 1 0 0,1 5-259 0 0,1 0 1 0 0,-1 0-1 0 0,4 9 1 0 0,1 2 457 0 0,-5-13-300 0 0,0 0-1 0 0,0 0 0 0 0,0 0 1 0 0,1 0-1 0 0,0 0 1 0 0,0 0-1 0 0,0 0 1 0 0,0-1-1 0 0,5 6 0 0 0,1 1 16 0 0,18 15 0 0 0,-18-19-11 0 0,-1 1 0 0 0,-1 0 1 0 0,1 0-1 0 0,10 16 0 0 0,-6-7-9 0 0,22 27 0 0 0,-12-18-6 0 0,-11-13 0 0 0,1-1 0 0 0,21 17 0 0 0,5 5 0 0 0,-30-27-84 0 0,0-1-1 0 0,0 0 1 0 0,1 0 0 0 0,0 0-1 0 0,0-1 1 0 0,0 0-1 0 0,12 3 1 0 0,-11-4-422 0 0,0-1-574 0 0,8-4-51 0 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6-02T01:06:04.250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390 0 9216 0 0,'0'0'13503'0'0,"-2"1"-13309"0"0,-19 9 101 0 0,-8 3-2 0 0,26-11-272 0 0,-11 7 66 0 0,1 1 0 0 0,-24 22 0 0 0,5 1-19 0 0,-25 28 78 0 0,27-26-138 0 0,15-18-63 0 0,0 1-1 0 0,1 1 1 0 0,-19 33-1 0 0,-14 25-1153 0 0,36-59-722 0 0,-6-2-5552 0 0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BCB17-BF99-45B6-A39E-19EA12C01EB9}" type="datetimeFigureOut">
              <a:rPr lang="en-AU" smtClean="0"/>
              <a:t>7/06/2022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BDC61-D20F-4A07-AEE1-598661BE214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909529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BCB17-BF99-45B6-A39E-19EA12C01EB9}" type="datetimeFigureOut">
              <a:rPr lang="en-AU" smtClean="0"/>
              <a:t>7/06/2022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BDC61-D20F-4A07-AEE1-598661BE214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5820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BCB17-BF99-45B6-A39E-19EA12C01EB9}" type="datetimeFigureOut">
              <a:rPr lang="en-AU" smtClean="0"/>
              <a:t>7/06/2022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BDC61-D20F-4A07-AEE1-598661BE214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639830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BCB17-BF99-45B6-A39E-19EA12C01EB9}" type="datetimeFigureOut">
              <a:rPr lang="en-AU" smtClean="0"/>
              <a:t>7/06/2022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BDC61-D20F-4A07-AEE1-598661BE214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890897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BCB17-BF99-45B6-A39E-19EA12C01EB9}" type="datetimeFigureOut">
              <a:rPr lang="en-AU" smtClean="0"/>
              <a:t>7/06/2022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BDC61-D20F-4A07-AEE1-598661BE214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977881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BCB17-BF99-45B6-A39E-19EA12C01EB9}" type="datetimeFigureOut">
              <a:rPr lang="en-AU" smtClean="0"/>
              <a:t>7/06/2022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BDC61-D20F-4A07-AEE1-598661BE214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124238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BCB17-BF99-45B6-A39E-19EA12C01EB9}" type="datetimeFigureOut">
              <a:rPr lang="en-AU" smtClean="0"/>
              <a:t>7/06/2022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BDC61-D20F-4A07-AEE1-598661BE214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993675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BCB17-BF99-45B6-A39E-19EA12C01EB9}" type="datetimeFigureOut">
              <a:rPr lang="en-AU" smtClean="0"/>
              <a:t>7/06/2022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BDC61-D20F-4A07-AEE1-598661BE214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192296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BCB17-BF99-45B6-A39E-19EA12C01EB9}" type="datetimeFigureOut">
              <a:rPr lang="en-AU" smtClean="0"/>
              <a:t>7/06/2022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BDC61-D20F-4A07-AEE1-598661BE214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137730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BCB17-BF99-45B6-A39E-19EA12C01EB9}" type="datetimeFigureOut">
              <a:rPr lang="en-AU" smtClean="0"/>
              <a:t>7/06/2022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BDC61-D20F-4A07-AEE1-598661BE214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727223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BCB17-BF99-45B6-A39E-19EA12C01EB9}" type="datetimeFigureOut">
              <a:rPr lang="en-AU" smtClean="0"/>
              <a:t>7/06/2022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BDC61-D20F-4A07-AEE1-598661BE214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379264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CBCB17-BF99-45B6-A39E-19EA12C01EB9}" type="datetimeFigureOut">
              <a:rPr lang="en-AU" smtClean="0"/>
              <a:t>7/06/2022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7BDC61-D20F-4A07-AEE1-598661BE214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509650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13" Type="http://schemas.openxmlformats.org/officeDocument/2006/relationships/image" Target="../media/image63.png"/><Relationship Id="rId3" Type="http://schemas.openxmlformats.org/officeDocument/2006/relationships/image" Target="../media/image20.png"/><Relationship Id="rId7" Type="http://schemas.openxmlformats.org/officeDocument/2006/relationships/image" Target="../media/image58.png"/><Relationship Id="rId12" Type="http://schemas.openxmlformats.org/officeDocument/2006/relationships/image" Target="../media/image62.png"/><Relationship Id="rId17" Type="http://schemas.openxmlformats.org/officeDocument/2006/relationships/image" Target="../media/image67.png"/><Relationship Id="rId2" Type="http://schemas.openxmlformats.org/officeDocument/2006/relationships/image" Target="../media/image54.png"/><Relationship Id="rId16" Type="http://schemas.openxmlformats.org/officeDocument/2006/relationships/image" Target="../media/image6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png"/><Relationship Id="rId11" Type="http://schemas.openxmlformats.org/officeDocument/2006/relationships/image" Target="../media/image50.png"/><Relationship Id="rId5" Type="http://schemas.openxmlformats.org/officeDocument/2006/relationships/image" Target="../media/image56.png"/><Relationship Id="rId15" Type="http://schemas.openxmlformats.org/officeDocument/2006/relationships/image" Target="../media/image65.png"/><Relationship Id="rId10" Type="http://schemas.openxmlformats.org/officeDocument/2006/relationships/image" Target="../media/image61.png"/><Relationship Id="rId4" Type="http://schemas.openxmlformats.org/officeDocument/2006/relationships/image" Target="../media/image55.png"/><Relationship Id="rId9" Type="http://schemas.openxmlformats.org/officeDocument/2006/relationships/image" Target="../media/image60.png"/><Relationship Id="rId14" Type="http://schemas.openxmlformats.org/officeDocument/2006/relationships/image" Target="../media/image6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13" Type="http://schemas.openxmlformats.org/officeDocument/2006/relationships/image" Target="../media/image76.png"/><Relationship Id="rId18" Type="http://schemas.openxmlformats.org/officeDocument/2006/relationships/customXml" Target="../ink/ink3.xml"/><Relationship Id="rId26" Type="http://schemas.openxmlformats.org/officeDocument/2006/relationships/image" Target="../media/image86.png"/><Relationship Id="rId3" Type="http://schemas.openxmlformats.org/officeDocument/2006/relationships/image" Target="../media/image55.png"/><Relationship Id="rId21" Type="http://schemas.openxmlformats.org/officeDocument/2006/relationships/image" Target="../media/image82.png"/><Relationship Id="rId7" Type="http://schemas.openxmlformats.org/officeDocument/2006/relationships/image" Target="../media/image71.png"/><Relationship Id="rId12" Type="http://schemas.openxmlformats.org/officeDocument/2006/relationships/image" Target="../media/image75.png"/><Relationship Id="rId17" Type="http://schemas.openxmlformats.org/officeDocument/2006/relationships/image" Target="../media/image80.png"/><Relationship Id="rId25" Type="http://schemas.openxmlformats.org/officeDocument/2006/relationships/image" Target="../media/image85.png"/><Relationship Id="rId2" Type="http://schemas.openxmlformats.org/officeDocument/2006/relationships/image" Target="../media/image20.png"/><Relationship Id="rId16" Type="http://schemas.openxmlformats.org/officeDocument/2006/relationships/image" Target="../media/image79.png"/><Relationship Id="rId20" Type="http://schemas.openxmlformats.org/officeDocument/2006/relationships/customXml" Target="../ink/ink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png"/><Relationship Id="rId11" Type="http://schemas.openxmlformats.org/officeDocument/2006/relationships/image" Target="../media/image74.png"/><Relationship Id="rId24" Type="http://schemas.openxmlformats.org/officeDocument/2006/relationships/image" Target="../media/image84.png"/><Relationship Id="rId5" Type="http://schemas.openxmlformats.org/officeDocument/2006/relationships/image" Target="../media/image69.png"/><Relationship Id="rId15" Type="http://schemas.openxmlformats.org/officeDocument/2006/relationships/image" Target="../media/image78.png"/><Relationship Id="rId23" Type="http://schemas.openxmlformats.org/officeDocument/2006/relationships/image" Target="../media/image83.png"/><Relationship Id="rId10" Type="http://schemas.openxmlformats.org/officeDocument/2006/relationships/image" Target="../media/image50.png"/><Relationship Id="rId19" Type="http://schemas.openxmlformats.org/officeDocument/2006/relationships/image" Target="../media/image81.png"/><Relationship Id="rId4" Type="http://schemas.openxmlformats.org/officeDocument/2006/relationships/image" Target="../media/image68.png"/><Relationship Id="rId9" Type="http://schemas.openxmlformats.org/officeDocument/2006/relationships/image" Target="../media/image73.png"/><Relationship Id="rId14" Type="http://schemas.openxmlformats.org/officeDocument/2006/relationships/image" Target="../media/image77.png"/><Relationship Id="rId22" Type="http://schemas.openxmlformats.org/officeDocument/2006/relationships/customXml" Target="../ink/ink5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png"/><Relationship Id="rId3" Type="http://schemas.openxmlformats.org/officeDocument/2006/relationships/image" Target="../media/image88.png"/><Relationship Id="rId7" Type="http://schemas.openxmlformats.org/officeDocument/2006/relationships/image" Target="../media/image92.png"/><Relationship Id="rId12" Type="http://schemas.openxmlformats.org/officeDocument/2006/relationships/image" Target="../media/image97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1.png"/><Relationship Id="rId11" Type="http://schemas.openxmlformats.org/officeDocument/2006/relationships/image" Target="../media/image96.png"/><Relationship Id="rId5" Type="http://schemas.openxmlformats.org/officeDocument/2006/relationships/image" Target="../media/image90.png"/><Relationship Id="rId10" Type="http://schemas.openxmlformats.org/officeDocument/2006/relationships/image" Target="../media/image95.png"/><Relationship Id="rId4" Type="http://schemas.openxmlformats.org/officeDocument/2006/relationships/image" Target="../media/image89.png"/><Relationship Id="rId9" Type="http://schemas.openxmlformats.org/officeDocument/2006/relationships/image" Target="../media/image9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2.png"/><Relationship Id="rId13" Type="http://schemas.openxmlformats.org/officeDocument/2006/relationships/image" Target="../media/image128.png"/><Relationship Id="rId18" Type="http://schemas.openxmlformats.org/officeDocument/2006/relationships/image" Target="../media/image133.png"/><Relationship Id="rId26" Type="http://schemas.openxmlformats.org/officeDocument/2006/relationships/image" Target="../media/image141.png"/><Relationship Id="rId3" Type="http://schemas.openxmlformats.org/officeDocument/2006/relationships/image" Target="../media/image50.png"/><Relationship Id="rId21" Type="http://schemas.openxmlformats.org/officeDocument/2006/relationships/image" Target="../media/image136.png"/><Relationship Id="rId7" Type="http://schemas.openxmlformats.org/officeDocument/2006/relationships/customXml" Target="../ink/ink6.xml"/><Relationship Id="rId12" Type="http://schemas.openxmlformats.org/officeDocument/2006/relationships/image" Target="../media/image127.png"/><Relationship Id="rId17" Type="http://schemas.openxmlformats.org/officeDocument/2006/relationships/image" Target="../media/image132.png"/><Relationship Id="rId25" Type="http://schemas.openxmlformats.org/officeDocument/2006/relationships/image" Target="../media/image140.png"/><Relationship Id="rId2" Type="http://schemas.openxmlformats.org/officeDocument/2006/relationships/image" Target="../media/image98.png"/><Relationship Id="rId16" Type="http://schemas.openxmlformats.org/officeDocument/2006/relationships/image" Target="../media/image131.png"/><Relationship Id="rId20" Type="http://schemas.openxmlformats.org/officeDocument/2006/relationships/image" Target="../media/image13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1.png"/><Relationship Id="rId11" Type="http://schemas.openxmlformats.org/officeDocument/2006/relationships/image" Target="../media/image117.png"/><Relationship Id="rId24" Type="http://schemas.openxmlformats.org/officeDocument/2006/relationships/image" Target="../media/image139.png"/><Relationship Id="rId5" Type="http://schemas.openxmlformats.org/officeDocument/2006/relationships/image" Target="../media/image100.png"/><Relationship Id="rId15" Type="http://schemas.openxmlformats.org/officeDocument/2006/relationships/image" Target="../media/image130.png"/><Relationship Id="rId23" Type="http://schemas.openxmlformats.org/officeDocument/2006/relationships/image" Target="../media/image138.png"/><Relationship Id="rId10" Type="http://schemas.openxmlformats.org/officeDocument/2006/relationships/image" Target="../media/image111.png"/><Relationship Id="rId19" Type="http://schemas.openxmlformats.org/officeDocument/2006/relationships/image" Target="../media/image134.png"/><Relationship Id="rId4" Type="http://schemas.openxmlformats.org/officeDocument/2006/relationships/image" Target="../media/image99.png"/><Relationship Id="rId9" Type="http://schemas.openxmlformats.org/officeDocument/2006/relationships/customXml" Target="../ink/ink7.xml"/><Relationship Id="rId14" Type="http://schemas.openxmlformats.org/officeDocument/2006/relationships/image" Target="../media/image129.png"/><Relationship Id="rId22" Type="http://schemas.openxmlformats.org/officeDocument/2006/relationships/image" Target="../media/image13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3.png"/><Relationship Id="rId4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3" Type="http://schemas.openxmlformats.org/officeDocument/2006/relationships/image" Target="../media/image9.pn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customXml" Target="../ink/ink1.xml"/><Relationship Id="rId9" Type="http://schemas.openxmlformats.org/officeDocument/2006/relationships/image" Target="../media/image14.png"/><Relationship Id="rId14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31.png"/><Relationship Id="rId3" Type="http://schemas.openxmlformats.org/officeDocument/2006/relationships/image" Target="../media/image22.png"/><Relationship Id="rId7" Type="http://schemas.openxmlformats.org/officeDocument/2006/relationships/image" Target="../media/image25.png"/><Relationship Id="rId12" Type="http://schemas.openxmlformats.org/officeDocument/2006/relationships/image" Target="../media/image30.png"/><Relationship Id="rId17" Type="http://schemas.openxmlformats.org/officeDocument/2006/relationships/image" Target="../media/image35.png"/><Relationship Id="rId2" Type="http://schemas.openxmlformats.org/officeDocument/2006/relationships/image" Target="../media/image20.png"/><Relationship Id="rId16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11" Type="http://schemas.openxmlformats.org/officeDocument/2006/relationships/image" Target="../media/image29.png"/><Relationship Id="rId5" Type="http://schemas.openxmlformats.org/officeDocument/2006/relationships/image" Target="../media/image10.png"/><Relationship Id="rId15" Type="http://schemas.openxmlformats.org/officeDocument/2006/relationships/image" Target="../media/image33.png"/><Relationship Id="rId10" Type="http://schemas.openxmlformats.org/officeDocument/2006/relationships/image" Target="../media/image28.png"/><Relationship Id="rId4" Type="http://schemas.openxmlformats.org/officeDocument/2006/relationships/customXml" Target="../ink/ink2.xml"/><Relationship Id="rId9" Type="http://schemas.openxmlformats.org/officeDocument/2006/relationships/image" Target="../media/image27.png"/><Relationship Id="rId14" Type="http://schemas.openxmlformats.org/officeDocument/2006/relationships/image" Target="../media/image3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8.png"/><Relationship Id="rId3" Type="http://schemas.openxmlformats.org/officeDocument/2006/relationships/image" Target="../media/image103.png"/><Relationship Id="rId7" Type="http://schemas.openxmlformats.org/officeDocument/2006/relationships/image" Target="../media/image10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6.png"/><Relationship Id="rId5" Type="http://schemas.openxmlformats.org/officeDocument/2006/relationships/image" Target="../media/image105.png"/><Relationship Id="rId10" Type="http://schemas.openxmlformats.org/officeDocument/2006/relationships/image" Target="../media/image110.png"/><Relationship Id="rId4" Type="http://schemas.openxmlformats.org/officeDocument/2006/relationships/image" Target="../media/image104.png"/><Relationship Id="rId9" Type="http://schemas.openxmlformats.org/officeDocument/2006/relationships/image" Target="../media/image10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7" Type="http://schemas.openxmlformats.org/officeDocument/2006/relationships/image" Target="../media/image116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5.png"/><Relationship Id="rId5" Type="http://schemas.openxmlformats.org/officeDocument/2006/relationships/image" Target="../media/image114.png"/><Relationship Id="rId4" Type="http://schemas.openxmlformats.org/officeDocument/2006/relationships/image" Target="../media/image11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3.png"/><Relationship Id="rId3" Type="http://schemas.openxmlformats.org/officeDocument/2006/relationships/image" Target="../media/image118.png"/><Relationship Id="rId7" Type="http://schemas.openxmlformats.org/officeDocument/2006/relationships/image" Target="../media/image122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1.png"/><Relationship Id="rId11" Type="http://schemas.openxmlformats.org/officeDocument/2006/relationships/image" Target="../media/image126.png"/><Relationship Id="rId5" Type="http://schemas.openxmlformats.org/officeDocument/2006/relationships/image" Target="../media/image120.png"/><Relationship Id="rId10" Type="http://schemas.openxmlformats.org/officeDocument/2006/relationships/image" Target="../media/image125.png"/><Relationship Id="rId4" Type="http://schemas.openxmlformats.org/officeDocument/2006/relationships/image" Target="../media/image119.png"/><Relationship Id="rId9" Type="http://schemas.openxmlformats.org/officeDocument/2006/relationships/image" Target="../media/image12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13" Type="http://schemas.openxmlformats.org/officeDocument/2006/relationships/image" Target="../media/image49.png"/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12" Type="http://schemas.openxmlformats.org/officeDocument/2006/relationships/image" Target="../media/image48.png"/><Relationship Id="rId17" Type="http://schemas.openxmlformats.org/officeDocument/2006/relationships/image" Target="../media/image53.png"/><Relationship Id="rId2" Type="http://schemas.openxmlformats.org/officeDocument/2006/relationships/image" Target="../media/image20.png"/><Relationship Id="rId16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11" Type="http://schemas.openxmlformats.org/officeDocument/2006/relationships/image" Target="../media/image47.png"/><Relationship Id="rId5" Type="http://schemas.openxmlformats.org/officeDocument/2006/relationships/image" Target="../media/image41.png"/><Relationship Id="rId15" Type="http://schemas.openxmlformats.org/officeDocument/2006/relationships/image" Target="../media/image51.png"/><Relationship Id="rId10" Type="http://schemas.openxmlformats.org/officeDocument/2006/relationships/image" Target="../media/image46.png"/><Relationship Id="rId4" Type="http://schemas.openxmlformats.org/officeDocument/2006/relationships/image" Target="../media/image40.png"/><Relationship Id="rId9" Type="http://schemas.openxmlformats.org/officeDocument/2006/relationships/image" Target="../media/image45.png"/><Relationship Id="rId14" Type="http://schemas.openxmlformats.org/officeDocument/2006/relationships/image" Target="../media/image5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683126-2673-4BB3-82D9-C0E06B6BD6D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b="1" dirty="0"/>
              <a:t>Circle Geometry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1EC27EF-A28E-4528-B10F-73C539F254C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AU"/>
              <a:t>Chord Properties </a:t>
            </a:r>
            <a:r>
              <a:rPr lang="en-AU" dirty="0"/>
              <a:t>of the Circle</a:t>
            </a:r>
          </a:p>
        </p:txBody>
      </p:sp>
    </p:spTree>
    <p:extLst>
      <p:ext uri="{BB962C8B-B14F-4D97-AF65-F5344CB8AC3E}">
        <p14:creationId xmlns:p14="http://schemas.microsoft.com/office/powerpoint/2010/main" val="40693883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F9E208A8-F3B5-438E-82E4-AA5407C3C503}"/>
              </a:ext>
            </a:extLst>
          </p:cNvPr>
          <p:cNvSpPr txBox="1"/>
          <p:nvPr/>
        </p:nvSpPr>
        <p:spPr>
          <a:xfrm>
            <a:off x="0" y="-6605"/>
            <a:ext cx="5003695" cy="584775"/>
          </a:xfrm>
          <a:prstGeom prst="homePlate">
            <a:avLst/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chemeClr val="tx1"/>
                </a:solidFill>
              </a:rPr>
              <a:t>Cambridge Ex 8C Example 8</a:t>
            </a:r>
            <a:endParaRPr lang="en-AU" sz="3200" b="1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Content Placeholder 2">
                <a:extLst>
                  <a:ext uri="{FF2B5EF4-FFF2-40B4-BE49-F238E27FC236}">
                    <a16:creationId xmlns:a16="http://schemas.microsoft.com/office/drawing/2014/main" id="{DAFC2541-C566-E2F1-B069-912E3E34FA1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0" y="734526"/>
                <a:ext cx="11727796" cy="815103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:r>
                  <a:rPr lang="en-AU" sz="2400" dirty="0"/>
                  <a:t>Let A be any point inside a circle with radius r and centre O. Show that, if CD is a chord through A, then </a:t>
                </a:r>
                <a14:m>
                  <m:oMath xmlns:m="http://schemas.openxmlformats.org/officeDocument/2006/math"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𝐶𝐴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 ∙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𝐴𝐷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AU" sz="24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p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𝑂</m:t>
                    </m:r>
                    <m:sSup>
                      <m:sSupPr>
                        <m:ctrlPr>
                          <a:rPr lang="en-AU" sz="24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p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AU" sz="2400" dirty="0"/>
                  <a:t>. </a:t>
                </a:r>
              </a:p>
            </p:txBody>
          </p:sp>
        </mc:Choice>
        <mc:Fallback xmlns="">
          <p:sp>
            <p:nvSpPr>
              <p:cNvPr id="7" name="Content Placeholder 2">
                <a:extLst>
                  <a:ext uri="{FF2B5EF4-FFF2-40B4-BE49-F238E27FC236}">
                    <a16:creationId xmlns:a16="http://schemas.microsoft.com/office/drawing/2014/main" id="{DAFC2541-C566-E2F1-B069-912E3E34FA1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734526"/>
                <a:ext cx="11727796" cy="815103"/>
              </a:xfrm>
              <a:prstGeom prst="rect">
                <a:avLst/>
              </a:prstGeom>
              <a:blipFill>
                <a:blip r:embed="rId2"/>
                <a:stretch>
                  <a:fillRect l="-780" t="-10448" r="-780" b="-14179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7" name="Picture 16">
            <a:extLst>
              <a:ext uri="{FF2B5EF4-FFF2-40B4-BE49-F238E27FC236}">
                <a16:creationId xmlns:a16="http://schemas.microsoft.com/office/drawing/2014/main" id="{43FF59A3-BE67-FE78-E86B-4723D80B7B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39869" y="1855915"/>
            <a:ext cx="3203369" cy="3203369"/>
          </a:xfrm>
          <a:prstGeom prst="rect">
            <a:avLst/>
          </a:prstGeom>
        </p:spPr>
      </p:pic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25E5399-8510-FAAD-55B0-20335CD3312E}"/>
              </a:ext>
            </a:extLst>
          </p:cNvPr>
          <p:cNvCxnSpPr>
            <a:cxnSpLocks/>
          </p:cNvCxnSpPr>
          <p:nvPr/>
        </p:nvCxnSpPr>
        <p:spPr>
          <a:xfrm flipV="1">
            <a:off x="8209429" y="3027377"/>
            <a:ext cx="2875537" cy="84074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16E9C70-CE78-99DC-5DBD-46102FE5D79A}"/>
              </a:ext>
            </a:extLst>
          </p:cNvPr>
          <p:cNvCxnSpPr>
            <a:cxnSpLocks/>
          </p:cNvCxnSpPr>
          <p:nvPr/>
        </p:nvCxnSpPr>
        <p:spPr>
          <a:xfrm>
            <a:off x="8407894" y="2679976"/>
            <a:ext cx="942303" cy="223528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Content Placeholder 2">
                <a:extLst>
                  <a:ext uri="{FF2B5EF4-FFF2-40B4-BE49-F238E27FC236}">
                    <a16:creationId xmlns:a16="http://schemas.microsoft.com/office/drawing/2014/main" id="{651454C9-DA18-9A2C-14F8-63A6EA0F6D0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385276" y="3439973"/>
                <a:ext cx="602377" cy="43117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𝑂</m:t>
                      </m:r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24" name="Content Placeholder 2">
                <a:extLst>
                  <a:ext uri="{FF2B5EF4-FFF2-40B4-BE49-F238E27FC236}">
                    <a16:creationId xmlns:a16="http://schemas.microsoft.com/office/drawing/2014/main" id="{651454C9-DA18-9A2C-14F8-63A6EA0F6D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85276" y="3439973"/>
                <a:ext cx="602377" cy="431171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Content Placeholder 2">
                <a:extLst>
                  <a:ext uri="{FF2B5EF4-FFF2-40B4-BE49-F238E27FC236}">
                    <a16:creationId xmlns:a16="http://schemas.microsoft.com/office/drawing/2014/main" id="{8C5A31D5-C367-CB61-B056-50A6666C213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834922" y="3644659"/>
                <a:ext cx="537937" cy="52187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𝐴</m:t>
                      </m:r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25" name="Content Placeholder 2">
                <a:extLst>
                  <a:ext uri="{FF2B5EF4-FFF2-40B4-BE49-F238E27FC236}">
                    <a16:creationId xmlns:a16="http://schemas.microsoft.com/office/drawing/2014/main" id="{8C5A31D5-C367-CB61-B056-50A6666C213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34922" y="3644659"/>
                <a:ext cx="537937" cy="52187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Content Placeholder 2">
                <a:extLst>
                  <a:ext uri="{FF2B5EF4-FFF2-40B4-BE49-F238E27FC236}">
                    <a16:creationId xmlns:a16="http://schemas.microsoft.com/office/drawing/2014/main" id="{0323EF81-EDE7-0F98-6BD1-75BFA067EF5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954913" y="2338967"/>
                <a:ext cx="537937" cy="52187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𝐶</m:t>
                      </m:r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27" name="Content Placeholder 2">
                <a:extLst>
                  <a:ext uri="{FF2B5EF4-FFF2-40B4-BE49-F238E27FC236}">
                    <a16:creationId xmlns:a16="http://schemas.microsoft.com/office/drawing/2014/main" id="{0323EF81-EDE7-0F98-6BD1-75BFA067EF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54913" y="2338967"/>
                <a:ext cx="537937" cy="52187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Content Placeholder 2">
                <a:extLst>
                  <a:ext uri="{FF2B5EF4-FFF2-40B4-BE49-F238E27FC236}">
                    <a16:creationId xmlns:a16="http://schemas.microsoft.com/office/drawing/2014/main" id="{09714F2A-3E85-DFD7-2113-260C02AEABF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0954950" y="2860839"/>
                <a:ext cx="537937" cy="52187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𝑃</m:t>
                      </m:r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28" name="Content Placeholder 2">
                <a:extLst>
                  <a:ext uri="{FF2B5EF4-FFF2-40B4-BE49-F238E27FC236}">
                    <a16:creationId xmlns:a16="http://schemas.microsoft.com/office/drawing/2014/main" id="{09714F2A-3E85-DFD7-2113-260C02AEAB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54950" y="2860839"/>
                <a:ext cx="537937" cy="52187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Content Placeholder 2">
                <a:extLst>
                  <a:ext uri="{FF2B5EF4-FFF2-40B4-BE49-F238E27FC236}">
                    <a16:creationId xmlns:a16="http://schemas.microsoft.com/office/drawing/2014/main" id="{AE76F454-655A-0A39-C539-6B9A42AA3EB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854458" y="3764503"/>
                <a:ext cx="397177" cy="418123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 xmlns:m="http://schemas.openxmlformats.org/officeDocument/2006/math"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𝑄</m:t>
                    </m:r>
                  </m:oMath>
                </a14:m>
                <a:r>
                  <a:rPr lang="en-AU" sz="2000" dirty="0"/>
                  <a:t> </a:t>
                </a:r>
              </a:p>
            </p:txBody>
          </p:sp>
        </mc:Choice>
        <mc:Fallback xmlns="">
          <p:sp>
            <p:nvSpPr>
              <p:cNvPr id="29" name="Content Placeholder 2">
                <a:extLst>
                  <a:ext uri="{FF2B5EF4-FFF2-40B4-BE49-F238E27FC236}">
                    <a16:creationId xmlns:a16="http://schemas.microsoft.com/office/drawing/2014/main" id="{AE76F454-655A-0A39-C539-6B9A42AA3EB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54458" y="3764503"/>
                <a:ext cx="397177" cy="418123"/>
              </a:xfrm>
              <a:prstGeom prst="rect">
                <a:avLst/>
              </a:prstGeom>
              <a:blipFill>
                <a:blip r:embed="rId8"/>
                <a:stretch>
                  <a:fillRect l="-4545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Content Placeholder 2">
                <a:extLst>
                  <a:ext uri="{FF2B5EF4-FFF2-40B4-BE49-F238E27FC236}">
                    <a16:creationId xmlns:a16="http://schemas.microsoft.com/office/drawing/2014/main" id="{FE900769-AD89-3F39-8013-B24BA76EC0B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73971" y="1688657"/>
                <a:ext cx="6758583" cy="418123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:r>
                  <a:rPr lang="en-AU" sz="2000" b="0" dirty="0"/>
                  <a:t>Let </a:t>
                </a:r>
                <a14:m>
                  <m:oMath xmlns:m="http://schemas.openxmlformats.org/officeDocument/2006/math"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𝑃𝑄</m:t>
                    </m:r>
                  </m:oMath>
                </a14:m>
                <a:r>
                  <a:rPr lang="en-AU" sz="2000" dirty="0"/>
                  <a:t> be the diameter of the circle that passes through A</a:t>
                </a:r>
              </a:p>
            </p:txBody>
          </p:sp>
        </mc:Choice>
        <mc:Fallback xmlns="">
          <p:sp>
            <p:nvSpPr>
              <p:cNvPr id="30" name="Content Placeholder 2">
                <a:extLst>
                  <a:ext uri="{FF2B5EF4-FFF2-40B4-BE49-F238E27FC236}">
                    <a16:creationId xmlns:a16="http://schemas.microsoft.com/office/drawing/2014/main" id="{FE900769-AD89-3F39-8013-B24BA76EC0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3971" y="1688657"/>
                <a:ext cx="6758583" cy="418123"/>
              </a:xfrm>
              <a:prstGeom prst="rect">
                <a:avLst/>
              </a:prstGeom>
              <a:blipFill>
                <a:blip r:embed="rId9"/>
                <a:stretch>
                  <a:fillRect l="-993" t="-14493" b="-13043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Content Placeholder 2">
                <a:extLst>
                  <a:ext uri="{FF2B5EF4-FFF2-40B4-BE49-F238E27FC236}">
                    <a16:creationId xmlns:a16="http://schemas.microsoft.com/office/drawing/2014/main" id="{68408645-B971-42C4-F8E2-21CD758DD27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148527" y="4972049"/>
                <a:ext cx="537937" cy="52187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𝐷</m:t>
                      </m:r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32" name="Content Placeholder 2">
                <a:extLst>
                  <a:ext uri="{FF2B5EF4-FFF2-40B4-BE49-F238E27FC236}">
                    <a16:creationId xmlns:a16="http://schemas.microsoft.com/office/drawing/2014/main" id="{68408645-B971-42C4-F8E2-21CD758DD27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48527" y="4972049"/>
                <a:ext cx="537937" cy="521872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5" name="Picture 34">
            <a:extLst>
              <a:ext uri="{FF2B5EF4-FFF2-40B4-BE49-F238E27FC236}">
                <a16:creationId xmlns:a16="http://schemas.microsoft.com/office/drawing/2014/main" id="{67E82DD7-A335-2817-03BA-B494380685D7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69489" y="5569292"/>
            <a:ext cx="3895107" cy="1108364"/>
          </a:xfrm>
          <a:prstGeom prst="rect">
            <a:avLst/>
          </a:prstGeom>
          <a:ln>
            <a:solidFill>
              <a:srgbClr val="FF0000"/>
            </a:solidFill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7" name="Content Placeholder 2">
                <a:extLst>
                  <a:ext uri="{FF2B5EF4-FFF2-40B4-BE49-F238E27FC236}">
                    <a16:creationId xmlns:a16="http://schemas.microsoft.com/office/drawing/2014/main" id="{3D02B040-AB8F-67B8-7319-FBA9CB9C0D0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-31512" y="2130192"/>
                <a:ext cx="7517723" cy="52187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:r>
                  <a:rPr lang="en-AU" sz="2000" dirty="0"/>
                  <a:t>When two chords of a circle cut at a point,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AU" sz="2000" b="0" i="0" smtClean="0">
                        <a:latin typeface="Cambria Math" panose="02040503050406030204" pitchFamily="18" charset="0"/>
                      </a:rPr>
                      <m:t>C</m:t>
                    </m:r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×</m:t>
                    </m:r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𝐴𝐷</m:t>
                    </m:r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𝑄𝐴</m:t>
                    </m:r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×</m:t>
                    </m:r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𝐴𝑃</m:t>
                    </m:r>
                  </m:oMath>
                </a14:m>
                <a:endParaRPr lang="en-AU" sz="2000" dirty="0"/>
              </a:p>
            </p:txBody>
          </p:sp>
        </mc:Choice>
        <mc:Fallback xmlns="">
          <p:sp>
            <p:nvSpPr>
              <p:cNvPr id="37" name="Content Placeholder 2">
                <a:extLst>
                  <a:ext uri="{FF2B5EF4-FFF2-40B4-BE49-F238E27FC236}">
                    <a16:creationId xmlns:a16="http://schemas.microsoft.com/office/drawing/2014/main" id="{3D02B040-AB8F-67B8-7319-FBA9CB9C0D0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31512" y="2130192"/>
                <a:ext cx="7517723" cy="521872"/>
              </a:xfrm>
              <a:prstGeom prst="rect">
                <a:avLst/>
              </a:prstGeom>
              <a:blipFill>
                <a:blip r:embed="rId12"/>
                <a:stretch>
                  <a:fillRect l="-892" t="-11628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Content Placeholder 2">
                <a:extLst>
                  <a:ext uri="{FF2B5EF4-FFF2-40B4-BE49-F238E27FC236}">
                    <a16:creationId xmlns:a16="http://schemas.microsoft.com/office/drawing/2014/main" id="{18C46E0E-A008-2C81-A728-0825BBD1DBF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72652" y="2664813"/>
                <a:ext cx="6202008" cy="418123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:r>
                  <a:rPr lang="en-AU" sz="2000" b="0" dirty="0"/>
                  <a:t>Since </a:t>
                </a:r>
                <a14:m>
                  <m:oMath xmlns:m="http://schemas.openxmlformats.org/officeDocument/2006/math"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𝑂𝑄</m:t>
                    </m:r>
                  </m:oMath>
                </a14:m>
                <a:r>
                  <a:rPr lang="en-AU" sz="2000" dirty="0"/>
                  <a:t> is the radius of the circle, </a:t>
                </a:r>
                <a14:m>
                  <m:oMath xmlns:m="http://schemas.openxmlformats.org/officeDocument/2006/math">
                    <m:r>
                      <a:rPr lang="en-AU" sz="2000" i="1">
                        <a:latin typeface="Cambria Math" panose="02040503050406030204" pitchFamily="18" charset="0"/>
                      </a:rPr>
                      <m:t>𝑂𝑄</m:t>
                    </m:r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𝑟</m:t>
                    </m:r>
                  </m:oMath>
                </a14:m>
                <a:r>
                  <a:rPr lang="en-AU" sz="2000" dirty="0"/>
                  <a:t> </a:t>
                </a:r>
              </a:p>
            </p:txBody>
          </p:sp>
        </mc:Choice>
        <mc:Fallback xmlns="">
          <p:sp>
            <p:nvSpPr>
              <p:cNvPr id="38" name="Content Placeholder 2">
                <a:extLst>
                  <a:ext uri="{FF2B5EF4-FFF2-40B4-BE49-F238E27FC236}">
                    <a16:creationId xmlns:a16="http://schemas.microsoft.com/office/drawing/2014/main" id="{18C46E0E-A008-2C81-A728-0825BBD1DBF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2652" y="2664813"/>
                <a:ext cx="6202008" cy="418123"/>
              </a:xfrm>
              <a:prstGeom prst="rect">
                <a:avLst/>
              </a:prstGeom>
              <a:blipFill>
                <a:blip r:embed="rId13"/>
                <a:stretch>
                  <a:fillRect l="-1082" t="-14493" b="-13043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Content Placeholder 2">
                <a:extLst>
                  <a:ext uri="{FF2B5EF4-FFF2-40B4-BE49-F238E27FC236}">
                    <a16:creationId xmlns:a16="http://schemas.microsoft.com/office/drawing/2014/main" id="{C21AD2B6-39CF-54E1-1F4F-3733FDB6B23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48762" y="3164887"/>
                <a:ext cx="3800378" cy="37014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𝑄𝐴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𝑟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𝑂𝐴</m:t>
                      </m:r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39" name="Content Placeholder 2">
                <a:extLst>
                  <a:ext uri="{FF2B5EF4-FFF2-40B4-BE49-F238E27FC236}">
                    <a16:creationId xmlns:a16="http://schemas.microsoft.com/office/drawing/2014/main" id="{C21AD2B6-39CF-54E1-1F4F-3733FDB6B23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8762" y="3164887"/>
                <a:ext cx="3800378" cy="370141"/>
              </a:xfrm>
              <a:prstGeom prst="rect">
                <a:avLst/>
              </a:prstGeom>
              <a:blipFill>
                <a:blip r:embed="rId14"/>
                <a:stretch>
                  <a:fillRect b="-9836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Content Placeholder 2">
                <a:extLst>
                  <a:ext uri="{FF2B5EF4-FFF2-40B4-BE49-F238E27FC236}">
                    <a16:creationId xmlns:a16="http://schemas.microsoft.com/office/drawing/2014/main" id="{9AF019A8-CC28-5FFB-E138-8616A95302E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18952" y="3651865"/>
                <a:ext cx="3800378" cy="37014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𝐴𝑃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𝑟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𝑂𝐴</m:t>
                      </m:r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36" name="Content Placeholder 2">
                <a:extLst>
                  <a:ext uri="{FF2B5EF4-FFF2-40B4-BE49-F238E27FC236}">
                    <a16:creationId xmlns:a16="http://schemas.microsoft.com/office/drawing/2014/main" id="{9AF019A8-CC28-5FFB-E138-8616A95302E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8952" y="3651865"/>
                <a:ext cx="3800378" cy="370141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Content Placeholder 2">
                <a:extLst>
                  <a:ext uri="{FF2B5EF4-FFF2-40B4-BE49-F238E27FC236}">
                    <a16:creationId xmlns:a16="http://schemas.microsoft.com/office/drawing/2014/main" id="{12C5268B-1642-89D0-B5F6-69997E04B3A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43075" y="4083905"/>
                <a:ext cx="4992778" cy="37014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AU" sz="2000" smtClean="0">
                          <a:latin typeface="Cambria Math" panose="02040503050406030204" pitchFamily="18" charset="0"/>
                        </a:rPr>
                        <m:t>C</m:t>
                      </m:r>
                      <m:r>
                        <a:rPr lang="en-AU" sz="2000" i="1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AU" sz="2000" i="1">
                          <a:latin typeface="Cambria Math" panose="02040503050406030204" pitchFamily="18" charset="0"/>
                        </a:rPr>
                        <m:t>×</m:t>
                      </m:r>
                      <m:r>
                        <a:rPr lang="en-AU" sz="2000" i="1">
                          <a:latin typeface="Cambria Math" panose="02040503050406030204" pitchFamily="18" charset="0"/>
                        </a:rPr>
                        <m:t>𝐴𝐷</m:t>
                      </m:r>
                      <m:r>
                        <a:rPr lang="en-AU" sz="2000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AU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AU" sz="2000" i="1">
                              <a:latin typeface="Cambria Math" panose="02040503050406030204" pitchFamily="18" charset="0"/>
                            </a:rPr>
                            <m:t>𝑟</m:t>
                          </m:r>
                          <m:r>
                            <a:rPr lang="en-AU" sz="2000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AU" sz="2000" i="1">
                              <a:latin typeface="Cambria Math" panose="02040503050406030204" pitchFamily="18" charset="0"/>
                            </a:rPr>
                            <m:t>𝑂𝐴</m:t>
                          </m:r>
                        </m:e>
                      </m:d>
                      <m:d>
                        <m:dPr>
                          <m:ctrlPr>
                            <a:rPr lang="en-AU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AU" sz="2000" i="1">
                              <a:latin typeface="Cambria Math" panose="02040503050406030204" pitchFamily="18" charset="0"/>
                            </a:rPr>
                            <m:t>𝑟</m:t>
                          </m:r>
                          <m:r>
                            <a:rPr lang="en-AU" sz="2000" i="1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AU" sz="2000" i="1">
                              <a:latin typeface="Cambria Math" panose="02040503050406030204" pitchFamily="18" charset="0"/>
                            </a:rPr>
                            <m:t>𝑂𝐴</m:t>
                          </m:r>
                        </m:e>
                      </m:d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40" name="Content Placeholder 2">
                <a:extLst>
                  <a:ext uri="{FF2B5EF4-FFF2-40B4-BE49-F238E27FC236}">
                    <a16:creationId xmlns:a16="http://schemas.microsoft.com/office/drawing/2014/main" id="{12C5268B-1642-89D0-B5F6-69997E04B3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3075" y="4083905"/>
                <a:ext cx="4992778" cy="370141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Content Placeholder 2">
                <a:extLst>
                  <a:ext uri="{FF2B5EF4-FFF2-40B4-BE49-F238E27FC236}">
                    <a16:creationId xmlns:a16="http://schemas.microsoft.com/office/drawing/2014/main" id="{8E021464-F392-CAB1-C1E2-DD9D6641685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59109" y="4570883"/>
                <a:ext cx="4992778" cy="37014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AU" sz="2000" smtClean="0">
                        <a:latin typeface="Cambria Math" panose="02040503050406030204" pitchFamily="18" charset="0"/>
                      </a:rPr>
                      <m:t>C</m:t>
                    </m:r>
                    <m:r>
                      <a:rPr lang="en-AU" sz="2000" i="1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AU" sz="2000" i="1">
                        <a:latin typeface="Cambria Math" panose="02040503050406030204" pitchFamily="18" charset="0"/>
                      </a:rPr>
                      <m:t>×</m:t>
                    </m:r>
                    <m:r>
                      <a:rPr lang="en-AU" sz="2000" i="1">
                        <a:latin typeface="Cambria Math" panose="02040503050406030204" pitchFamily="18" charset="0"/>
                      </a:rPr>
                      <m:t>𝐴𝐷</m:t>
                    </m:r>
                    <m:r>
                      <a:rPr lang="en-AU" sz="2000" i="1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AU" sz="20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AU" sz="2000" b="0" i="1" smtClea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p>
                        <m:r>
                          <a:rPr lang="en-AU" sz="2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𝑂</m:t>
                    </m:r>
                    <m:sSup>
                      <m:sSupPr>
                        <m:ctrlPr>
                          <a:rPr lang="en-AU" sz="20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AU" sz="2000" b="0" i="1" smtClean="0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p>
                        <m:r>
                          <a:rPr lang="en-AU" sz="2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AU" sz="2000" dirty="0"/>
                  <a:t> (proved)</a:t>
                </a:r>
              </a:p>
            </p:txBody>
          </p:sp>
        </mc:Choice>
        <mc:Fallback xmlns="">
          <p:sp>
            <p:nvSpPr>
              <p:cNvPr id="41" name="Content Placeholder 2">
                <a:extLst>
                  <a:ext uri="{FF2B5EF4-FFF2-40B4-BE49-F238E27FC236}">
                    <a16:creationId xmlns:a16="http://schemas.microsoft.com/office/drawing/2014/main" id="{8E021464-F392-CAB1-C1E2-DD9D6641685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9109" y="4570883"/>
                <a:ext cx="4992778" cy="370141"/>
              </a:xfrm>
              <a:prstGeom prst="rect">
                <a:avLst/>
              </a:prstGeom>
              <a:blipFill>
                <a:blip r:embed="rId17"/>
                <a:stretch>
                  <a:fillRect t="-18033" b="-27869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43725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7" grpId="0"/>
      <p:bldP spid="28" grpId="0"/>
      <p:bldP spid="29" grpId="0"/>
      <p:bldP spid="30" grpId="0"/>
      <p:bldP spid="32" grpId="0"/>
      <p:bldP spid="37" grpId="0"/>
      <p:bldP spid="38" grpId="0"/>
      <p:bldP spid="39" grpId="0"/>
      <p:bldP spid="36" grpId="0"/>
      <p:bldP spid="40" grpId="0"/>
      <p:bldP spid="4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F9E208A8-F3B5-438E-82E4-AA5407C3C503}"/>
              </a:ext>
            </a:extLst>
          </p:cNvPr>
          <p:cNvSpPr txBox="1"/>
          <p:nvPr/>
        </p:nvSpPr>
        <p:spPr>
          <a:xfrm>
            <a:off x="0" y="-6605"/>
            <a:ext cx="3745351" cy="584775"/>
          </a:xfrm>
          <a:prstGeom prst="homePlate">
            <a:avLst/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chemeClr val="tx1"/>
                </a:solidFill>
              </a:rPr>
              <a:t>Cambridge Ex 8C Q3</a:t>
            </a:r>
            <a:endParaRPr lang="en-AU" sz="3200" b="1" dirty="0">
              <a:solidFill>
                <a:schemeClr val="tx1"/>
              </a:solidFill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43FF59A3-BE67-FE78-E86B-4723D80B7B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39869" y="1855915"/>
            <a:ext cx="3203369" cy="3203369"/>
          </a:xfrm>
          <a:prstGeom prst="rect">
            <a:avLst/>
          </a:prstGeom>
        </p:spPr>
      </p:pic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25E5399-8510-FAAD-55B0-20335CD3312E}"/>
              </a:ext>
            </a:extLst>
          </p:cNvPr>
          <p:cNvCxnSpPr>
            <a:cxnSpLocks/>
          </p:cNvCxnSpPr>
          <p:nvPr/>
        </p:nvCxnSpPr>
        <p:spPr>
          <a:xfrm flipV="1">
            <a:off x="8209429" y="3027377"/>
            <a:ext cx="2875537" cy="84074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16E9C70-CE78-99DC-5DBD-46102FE5D79A}"/>
              </a:ext>
            </a:extLst>
          </p:cNvPr>
          <p:cNvCxnSpPr>
            <a:cxnSpLocks/>
          </p:cNvCxnSpPr>
          <p:nvPr/>
        </p:nvCxnSpPr>
        <p:spPr>
          <a:xfrm>
            <a:off x="8146523" y="3213341"/>
            <a:ext cx="1203674" cy="170191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Content Placeholder 2">
                <a:extLst>
                  <a:ext uri="{FF2B5EF4-FFF2-40B4-BE49-F238E27FC236}">
                    <a16:creationId xmlns:a16="http://schemas.microsoft.com/office/drawing/2014/main" id="{651454C9-DA18-9A2C-14F8-63A6EA0F6D0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385276" y="3439973"/>
                <a:ext cx="602377" cy="43117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𝑂</m:t>
                      </m:r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24" name="Content Placeholder 2">
                <a:extLst>
                  <a:ext uri="{FF2B5EF4-FFF2-40B4-BE49-F238E27FC236}">
                    <a16:creationId xmlns:a16="http://schemas.microsoft.com/office/drawing/2014/main" id="{651454C9-DA18-9A2C-14F8-63A6EA0F6D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85276" y="3439973"/>
                <a:ext cx="602377" cy="431171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Content Placeholder 2">
                <a:extLst>
                  <a:ext uri="{FF2B5EF4-FFF2-40B4-BE49-F238E27FC236}">
                    <a16:creationId xmlns:a16="http://schemas.microsoft.com/office/drawing/2014/main" id="{8C5A31D5-C367-CB61-B056-50A6666C213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560831" y="3712628"/>
                <a:ext cx="537937" cy="52187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𝑃</m:t>
                      </m:r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25" name="Content Placeholder 2">
                <a:extLst>
                  <a:ext uri="{FF2B5EF4-FFF2-40B4-BE49-F238E27FC236}">
                    <a16:creationId xmlns:a16="http://schemas.microsoft.com/office/drawing/2014/main" id="{8C5A31D5-C367-CB61-B056-50A6666C213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60831" y="3712628"/>
                <a:ext cx="537937" cy="52187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Content Placeholder 2">
                <a:extLst>
                  <a:ext uri="{FF2B5EF4-FFF2-40B4-BE49-F238E27FC236}">
                    <a16:creationId xmlns:a16="http://schemas.microsoft.com/office/drawing/2014/main" id="{0323EF81-EDE7-0F98-6BD1-75BFA067EF5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743547" y="2944217"/>
                <a:ext cx="537937" cy="52187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𝐴</m:t>
                      </m:r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27" name="Content Placeholder 2">
                <a:extLst>
                  <a:ext uri="{FF2B5EF4-FFF2-40B4-BE49-F238E27FC236}">
                    <a16:creationId xmlns:a16="http://schemas.microsoft.com/office/drawing/2014/main" id="{0323EF81-EDE7-0F98-6BD1-75BFA067EF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43547" y="2944217"/>
                <a:ext cx="537937" cy="52187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Content Placeholder 2">
                <a:extLst>
                  <a:ext uri="{FF2B5EF4-FFF2-40B4-BE49-F238E27FC236}">
                    <a16:creationId xmlns:a16="http://schemas.microsoft.com/office/drawing/2014/main" id="{09714F2A-3E85-DFD7-2113-260C02AEABF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0954950" y="2860839"/>
                <a:ext cx="537937" cy="52187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𝐷</m:t>
                      </m:r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28" name="Content Placeholder 2">
                <a:extLst>
                  <a:ext uri="{FF2B5EF4-FFF2-40B4-BE49-F238E27FC236}">
                    <a16:creationId xmlns:a16="http://schemas.microsoft.com/office/drawing/2014/main" id="{09714F2A-3E85-DFD7-2113-260C02AEAB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54950" y="2860839"/>
                <a:ext cx="537937" cy="52187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Content Placeholder 2">
                <a:extLst>
                  <a:ext uri="{FF2B5EF4-FFF2-40B4-BE49-F238E27FC236}">
                    <a16:creationId xmlns:a16="http://schemas.microsoft.com/office/drawing/2014/main" id="{AE76F454-655A-0A39-C539-6B9A42AA3EB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854458" y="3764503"/>
                <a:ext cx="397177" cy="418123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 xmlns:m="http://schemas.openxmlformats.org/officeDocument/2006/math"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𝐶</m:t>
                    </m:r>
                  </m:oMath>
                </a14:m>
                <a:r>
                  <a:rPr lang="en-AU" sz="2000" dirty="0"/>
                  <a:t> </a:t>
                </a:r>
              </a:p>
            </p:txBody>
          </p:sp>
        </mc:Choice>
        <mc:Fallback xmlns="">
          <p:sp>
            <p:nvSpPr>
              <p:cNvPr id="29" name="Content Placeholder 2">
                <a:extLst>
                  <a:ext uri="{FF2B5EF4-FFF2-40B4-BE49-F238E27FC236}">
                    <a16:creationId xmlns:a16="http://schemas.microsoft.com/office/drawing/2014/main" id="{AE76F454-655A-0A39-C539-6B9A42AA3EB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54458" y="3764503"/>
                <a:ext cx="397177" cy="418123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Content Placeholder 2">
                <a:extLst>
                  <a:ext uri="{FF2B5EF4-FFF2-40B4-BE49-F238E27FC236}">
                    <a16:creationId xmlns:a16="http://schemas.microsoft.com/office/drawing/2014/main" id="{FE900769-AD89-3F39-8013-B24BA76EC0B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73971" y="1688657"/>
                <a:ext cx="6758583" cy="418123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:r>
                  <a:rPr lang="en-AU" sz="2000" b="0" dirty="0"/>
                  <a:t>Let </a:t>
                </a:r>
                <a14:m>
                  <m:oMath xmlns:m="http://schemas.openxmlformats.org/officeDocument/2006/math"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𝐶𝐷</m:t>
                    </m:r>
                  </m:oMath>
                </a14:m>
                <a:r>
                  <a:rPr lang="en-AU" sz="2000" dirty="0"/>
                  <a:t> be the diameter of the circle that passes through P</a:t>
                </a:r>
              </a:p>
            </p:txBody>
          </p:sp>
        </mc:Choice>
        <mc:Fallback xmlns="">
          <p:sp>
            <p:nvSpPr>
              <p:cNvPr id="30" name="Content Placeholder 2">
                <a:extLst>
                  <a:ext uri="{FF2B5EF4-FFF2-40B4-BE49-F238E27FC236}">
                    <a16:creationId xmlns:a16="http://schemas.microsoft.com/office/drawing/2014/main" id="{FE900769-AD89-3F39-8013-B24BA76EC0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3971" y="1688657"/>
                <a:ext cx="6758583" cy="418123"/>
              </a:xfrm>
              <a:prstGeom prst="rect">
                <a:avLst/>
              </a:prstGeom>
              <a:blipFill>
                <a:blip r:embed="rId8"/>
                <a:stretch>
                  <a:fillRect l="-993" t="-14493" b="-13043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Content Placeholder 2">
                <a:extLst>
                  <a:ext uri="{FF2B5EF4-FFF2-40B4-BE49-F238E27FC236}">
                    <a16:creationId xmlns:a16="http://schemas.microsoft.com/office/drawing/2014/main" id="{68408645-B971-42C4-F8E2-21CD758DD27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103616" y="5060983"/>
                <a:ext cx="537937" cy="52187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𝐵</m:t>
                      </m:r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32" name="Content Placeholder 2">
                <a:extLst>
                  <a:ext uri="{FF2B5EF4-FFF2-40B4-BE49-F238E27FC236}">
                    <a16:creationId xmlns:a16="http://schemas.microsoft.com/office/drawing/2014/main" id="{68408645-B971-42C4-F8E2-21CD758DD27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03616" y="5060983"/>
                <a:ext cx="537937" cy="521872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5" name="Picture 34">
            <a:extLst>
              <a:ext uri="{FF2B5EF4-FFF2-40B4-BE49-F238E27FC236}">
                <a16:creationId xmlns:a16="http://schemas.microsoft.com/office/drawing/2014/main" id="{67E82DD7-A335-2817-03BA-B494380685D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146523" y="5639910"/>
            <a:ext cx="3895107" cy="1108364"/>
          </a:xfrm>
          <a:prstGeom prst="rect">
            <a:avLst/>
          </a:prstGeom>
          <a:ln>
            <a:solidFill>
              <a:srgbClr val="FF0000"/>
            </a:solidFill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7" name="Content Placeholder 2">
                <a:extLst>
                  <a:ext uri="{FF2B5EF4-FFF2-40B4-BE49-F238E27FC236}">
                    <a16:creationId xmlns:a16="http://schemas.microsoft.com/office/drawing/2014/main" id="{3D02B040-AB8F-67B8-7319-FBA9CB9C0D0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52881" y="3115633"/>
                <a:ext cx="7517723" cy="52187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AU" sz="2000" dirty="0"/>
                  <a:t>When two chords of a circle cut at a point, </a:t>
                </a:r>
                <a14:m>
                  <m:oMath xmlns:m="http://schemas.openxmlformats.org/officeDocument/2006/math"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𝐴𝑃</m:t>
                    </m:r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×</m:t>
                    </m:r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𝐵𝑃</m:t>
                    </m:r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𝐶𝑃</m:t>
                    </m:r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×</m:t>
                    </m:r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𝑃𝐷</m:t>
                    </m:r>
                  </m:oMath>
                </a14:m>
                <a:endParaRPr lang="en-AU" sz="2000" dirty="0"/>
              </a:p>
            </p:txBody>
          </p:sp>
        </mc:Choice>
        <mc:Fallback xmlns="">
          <p:sp>
            <p:nvSpPr>
              <p:cNvPr id="37" name="Content Placeholder 2">
                <a:extLst>
                  <a:ext uri="{FF2B5EF4-FFF2-40B4-BE49-F238E27FC236}">
                    <a16:creationId xmlns:a16="http://schemas.microsoft.com/office/drawing/2014/main" id="{3D02B040-AB8F-67B8-7319-FBA9CB9C0D0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2881" y="3115633"/>
                <a:ext cx="7517723" cy="521872"/>
              </a:xfrm>
              <a:prstGeom prst="rect">
                <a:avLst/>
              </a:prstGeom>
              <a:blipFill>
                <a:blip r:embed="rId11"/>
                <a:stretch>
                  <a:fillRect l="-811" t="-11628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Content Placeholder 2">
                <a:extLst>
                  <a:ext uri="{FF2B5EF4-FFF2-40B4-BE49-F238E27FC236}">
                    <a16:creationId xmlns:a16="http://schemas.microsoft.com/office/drawing/2014/main" id="{18C46E0E-A008-2C81-A728-0825BBD1DBF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52881" y="2642599"/>
                <a:ext cx="6202008" cy="418123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AU" sz="2000" b="0" dirty="0"/>
                  <a:t>Let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AU" sz="2000" b="0" i="0" smtClean="0">
                        <a:latin typeface="Cambria Math" panose="02040503050406030204" pitchFamily="18" charset="0"/>
                      </a:rPr>
                      <m:t>AP</m:t>
                    </m:r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, </m:t>
                    </m:r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𝐵𝑃</m:t>
                    </m:r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=4</m:t>
                    </m:r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AU" sz="2000" dirty="0"/>
                  <a:t> </a:t>
                </a:r>
              </a:p>
            </p:txBody>
          </p:sp>
        </mc:Choice>
        <mc:Fallback xmlns="">
          <p:sp>
            <p:nvSpPr>
              <p:cNvPr id="38" name="Content Placeholder 2">
                <a:extLst>
                  <a:ext uri="{FF2B5EF4-FFF2-40B4-BE49-F238E27FC236}">
                    <a16:creationId xmlns:a16="http://schemas.microsoft.com/office/drawing/2014/main" id="{18C46E0E-A008-2C81-A728-0825BBD1DBF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2881" y="2642599"/>
                <a:ext cx="6202008" cy="418123"/>
              </a:xfrm>
              <a:prstGeom prst="rect">
                <a:avLst/>
              </a:prstGeom>
              <a:blipFill>
                <a:blip r:embed="rId12"/>
                <a:stretch>
                  <a:fillRect l="-983" t="-14493" b="-13043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Content Placeholder 2">
                <a:extLst>
                  <a:ext uri="{FF2B5EF4-FFF2-40B4-BE49-F238E27FC236}">
                    <a16:creationId xmlns:a16="http://schemas.microsoft.com/office/drawing/2014/main" id="{C21AD2B6-39CF-54E1-1F4F-3733FDB6B23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076509" y="2030644"/>
                <a:ext cx="3966137" cy="53102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 fontScale="77500" lnSpcReduction="20000"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𝐶𝑃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𝑂𝐶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𝑃𝑂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=2 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𝑐𝑚</m:t>
                      </m:r>
                    </m:oMath>
                    <m:oMath xmlns:m="http://schemas.openxmlformats.org/officeDocument/2006/math"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𝐷𝑃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=5+7=12 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𝑐𝑚</m:t>
                      </m:r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39" name="Content Placeholder 2">
                <a:extLst>
                  <a:ext uri="{FF2B5EF4-FFF2-40B4-BE49-F238E27FC236}">
                    <a16:creationId xmlns:a16="http://schemas.microsoft.com/office/drawing/2014/main" id="{C21AD2B6-39CF-54E1-1F4F-3733FDB6B23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6509" y="2030644"/>
                <a:ext cx="3966137" cy="531021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Content Placeholder 2">
                <a:extLst>
                  <a:ext uri="{FF2B5EF4-FFF2-40B4-BE49-F238E27FC236}">
                    <a16:creationId xmlns:a16="http://schemas.microsoft.com/office/drawing/2014/main" id="{9AF019A8-CC28-5FFB-E138-8616A95302E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18952" y="3651865"/>
                <a:ext cx="3800378" cy="37014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𝑥</m:t>
                      </m:r>
                      <m:d>
                        <m:dPr>
                          <m:ctrlPr>
                            <a:rPr lang="en-AU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=2(12)</m:t>
                      </m:r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36" name="Content Placeholder 2">
                <a:extLst>
                  <a:ext uri="{FF2B5EF4-FFF2-40B4-BE49-F238E27FC236}">
                    <a16:creationId xmlns:a16="http://schemas.microsoft.com/office/drawing/2014/main" id="{9AF019A8-CC28-5FFB-E138-8616A95302E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8952" y="3651865"/>
                <a:ext cx="3800378" cy="370141"/>
              </a:xfrm>
              <a:prstGeom prst="rect">
                <a:avLst/>
              </a:prstGeom>
              <a:blipFill>
                <a:blip r:embed="rId14"/>
                <a:stretch>
                  <a:fillRect b="-16393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Content Placeholder 2">
                <a:extLst>
                  <a:ext uri="{FF2B5EF4-FFF2-40B4-BE49-F238E27FC236}">
                    <a16:creationId xmlns:a16="http://schemas.microsoft.com/office/drawing/2014/main" id="{12C5268B-1642-89D0-B5F6-69997E04B3A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43075" y="4083905"/>
                <a:ext cx="4992778" cy="37014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i="1" smtClean="0">
                          <a:latin typeface="Cambria Math" panose="02040503050406030204" pitchFamily="18" charset="0"/>
                        </a:rPr>
                        <m:t>4</m:t>
                      </m:r>
                      <m:sSup>
                        <m:sSupPr>
                          <m:ctrlPr>
                            <a:rPr lang="en-AU" sz="20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=24</m:t>
                      </m:r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40" name="Content Placeholder 2">
                <a:extLst>
                  <a:ext uri="{FF2B5EF4-FFF2-40B4-BE49-F238E27FC236}">
                    <a16:creationId xmlns:a16="http://schemas.microsoft.com/office/drawing/2014/main" id="{12C5268B-1642-89D0-B5F6-69997E04B3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3075" y="4083905"/>
                <a:ext cx="4992778" cy="370141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Content Placeholder 2">
                <a:extLst>
                  <a:ext uri="{FF2B5EF4-FFF2-40B4-BE49-F238E27FC236}">
                    <a16:creationId xmlns:a16="http://schemas.microsoft.com/office/drawing/2014/main" id="{8E021464-F392-CAB1-C1E2-DD9D6641685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59109" y="4570883"/>
                <a:ext cx="4992778" cy="37014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AU" sz="20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AU" sz="200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=6</m:t>
                      </m:r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41" name="Content Placeholder 2">
                <a:extLst>
                  <a:ext uri="{FF2B5EF4-FFF2-40B4-BE49-F238E27FC236}">
                    <a16:creationId xmlns:a16="http://schemas.microsoft.com/office/drawing/2014/main" id="{8E021464-F392-CAB1-C1E2-DD9D6641685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9109" y="4570883"/>
                <a:ext cx="4992778" cy="370141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Picture 1">
            <a:extLst>
              <a:ext uri="{FF2B5EF4-FFF2-40B4-BE49-F238E27FC236}">
                <a16:creationId xmlns:a16="http://schemas.microsoft.com/office/drawing/2014/main" id="{055F74B3-A3AE-AA99-DEA4-AC33D2EF206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69489" y="663908"/>
            <a:ext cx="10499005" cy="877498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9" name="Ink 8">
                <a:extLst>
                  <a:ext uri="{FF2B5EF4-FFF2-40B4-BE49-F238E27FC236}">
                    <a16:creationId xmlns:a16="http://schemas.microsoft.com/office/drawing/2014/main" id="{689B733A-25E2-5C58-2086-1A9A6FF008F0}"/>
                  </a:ext>
                </a:extLst>
              </p14:cNvPr>
              <p14:cNvContentPartPr/>
              <p14:nvPr/>
            </p14:nvContentPartPr>
            <p14:xfrm>
              <a:off x="8380959" y="3942519"/>
              <a:ext cx="115920" cy="124200"/>
            </p14:xfrm>
          </p:contentPart>
        </mc:Choice>
        <mc:Fallback xmlns="">
          <p:pic>
            <p:nvPicPr>
              <p:cNvPr id="9" name="Ink 8">
                <a:extLst>
                  <a:ext uri="{FF2B5EF4-FFF2-40B4-BE49-F238E27FC236}">
                    <a16:creationId xmlns:a16="http://schemas.microsoft.com/office/drawing/2014/main" id="{689B733A-25E2-5C58-2086-1A9A6FF008F0}"/>
                  </a:ext>
                </a:extLst>
              </p:cNvPr>
              <p:cNvPicPr/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8372319" y="3933879"/>
                <a:ext cx="133560" cy="141840"/>
              </a:xfrm>
              <a:prstGeom prst="rect">
                <a:avLst/>
              </a:prstGeom>
            </p:spPr>
          </p:pic>
        </mc:Fallback>
      </mc:AlternateContent>
      <p:grpSp>
        <p:nvGrpSpPr>
          <p:cNvPr id="12" name="Group 11">
            <a:extLst>
              <a:ext uri="{FF2B5EF4-FFF2-40B4-BE49-F238E27FC236}">
                <a16:creationId xmlns:a16="http://schemas.microsoft.com/office/drawing/2014/main" id="{8FFD24E6-718E-0F88-6F05-FA857834844B}"/>
              </a:ext>
            </a:extLst>
          </p:cNvPr>
          <p:cNvGrpSpPr/>
          <p:nvPr/>
        </p:nvGrpSpPr>
        <p:grpSpPr>
          <a:xfrm>
            <a:off x="9493719" y="3235479"/>
            <a:ext cx="286920" cy="156240"/>
            <a:chOff x="9493719" y="3235479"/>
            <a:chExt cx="286920" cy="1562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0">
              <p14:nvContentPartPr>
                <p14:cNvPr id="10" name="Ink 9">
                  <a:extLst>
                    <a:ext uri="{FF2B5EF4-FFF2-40B4-BE49-F238E27FC236}">
                      <a16:creationId xmlns:a16="http://schemas.microsoft.com/office/drawing/2014/main" id="{5D004CC5-7947-D3F1-D90D-739998100786}"/>
                    </a:ext>
                  </a:extLst>
                </p14:cNvPr>
                <p14:cNvContentPartPr/>
                <p14:nvPr/>
              </p14:nvContentPartPr>
              <p14:xfrm>
                <a:off x="9493719" y="3286599"/>
                <a:ext cx="29880" cy="76680"/>
              </p14:xfrm>
            </p:contentPart>
          </mc:Choice>
          <mc:Fallback xmlns="">
            <p:pic>
              <p:nvPicPr>
                <p:cNvPr id="10" name="Ink 9">
                  <a:extLst>
                    <a:ext uri="{FF2B5EF4-FFF2-40B4-BE49-F238E27FC236}">
                      <a16:creationId xmlns:a16="http://schemas.microsoft.com/office/drawing/2014/main" id="{5D004CC5-7947-D3F1-D90D-739998100786}"/>
                    </a:ext>
                  </a:extLst>
                </p:cNvPr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9484719" y="3277959"/>
                  <a:ext cx="47520" cy="94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">
              <p14:nvContentPartPr>
                <p14:cNvPr id="11" name="Ink 10">
                  <a:extLst>
                    <a:ext uri="{FF2B5EF4-FFF2-40B4-BE49-F238E27FC236}">
                      <a16:creationId xmlns:a16="http://schemas.microsoft.com/office/drawing/2014/main" id="{89532169-C0AE-9B1E-EAAA-A003A999D8AB}"/>
                    </a:ext>
                  </a:extLst>
                </p14:cNvPr>
                <p14:cNvContentPartPr/>
                <p14:nvPr/>
              </p14:nvContentPartPr>
              <p14:xfrm>
                <a:off x="9565719" y="3235479"/>
                <a:ext cx="214920" cy="156240"/>
              </p14:xfrm>
            </p:contentPart>
          </mc:Choice>
          <mc:Fallback xmlns="">
            <p:pic>
              <p:nvPicPr>
                <p:cNvPr id="11" name="Ink 10">
                  <a:extLst>
                    <a:ext uri="{FF2B5EF4-FFF2-40B4-BE49-F238E27FC236}">
                      <a16:creationId xmlns:a16="http://schemas.microsoft.com/office/drawing/2014/main" id="{89532169-C0AE-9B1E-EAAA-A003A999D8AB}"/>
                    </a:ext>
                  </a:extLst>
                </p:cNvPr>
                <p:cNvPicPr/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9556719" y="3226839"/>
                  <a:ext cx="232560" cy="1738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Content Placeholder 2">
                <a:extLst>
                  <a:ext uri="{FF2B5EF4-FFF2-40B4-BE49-F238E27FC236}">
                    <a16:creationId xmlns:a16="http://schemas.microsoft.com/office/drawing/2014/main" id="{56F36199-D96A-96A3-BFD7-C99F19681D4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59109" y="5032552"/>
                <a:ext cx="4992778" cy="37014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 fontScale="85000" lnSpcReduction="10000"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=±</m:t>
                      </m:r>
                      <m:rad>
                        <m:radPr>
                          <m:degHide m:val="on"/>
                          <m:ctrlPr>
                            <a:rPr lang="en-AU" sz="2000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e>
                      </m:rad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31" name="Content Placeholder 2">
                <a:extLst>
                  <a:ext uri="{FF2B5EF4-FFF2-40B4-BE49-F238E27FC236}">
                    <a16:creationId xmlns:a16="http://schemas.microsoft.com/office/drawing/2014/main" id="{56F36199-D96A-96A3-BFD7-C99F19681D4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9109" y="5032552"/>
                <a:ext cx="4992778" cy="370141"/>
              </a:xfrm>
              <a:prstGeom prst="rect">
                <a:avLst/>
              </a:prstGeom>
              <a:blipFill>
                <a:blip r:embed="rId2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Content Placeholder 2">
                <a:extLst>
                  <a:ext uri="{FF2B5EF4-FFF2-40B4-BE49-F238E27FC236}">
                    <a16:creationId xmlns:a16="http://schemas.microsoft.com/office/drawing/2014/main" id="{1DDAC89B-4AE0-C078-9654-E7F921696EF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63188" y="5454839"/>
                <a:ext cx="4992778" cy="37014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 fontScale="92500" lnSpcReduction="10000"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en-AU" sz="2000" b="0" dirty="0"/>
                  <a:t>Length cannot be negative, </a:t>
                </a:r>
                <a14:m>
                  <m:oMath xmlns:m="http://schemas.openxmlformats.org/officeDocument/2006/math"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∴</m:t>
                    </m:r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AU" sz="2000" b="0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AU" sz="20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e>
                    </m:rad>
                  </m:oMath>
                </a14:m>
                <a:endParaRPr lang="en-AU" sz="2000" dirty="0"/>
              </a:p>
            </p:txBody>
          </p:sp>
        </mc:Choice>
        <mc:Fallback xmlns="">
          <p:sp>
            <p:nvSpPr>
              <p:cNvPr id="33" name="Content Placeholder 2">
                <a:extLst>
                  <a:ext uri="{FF2B5EF4-FFF2-40B4-BE49-F238E27FC236}">
                    <a16:creationId xmlns:a16="http://schemas.microsoft.com/office/drawing/2014/main" id="{1DDAC89B-4AE0-C078-9654-E7F921696EF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3188" y="5454839"/>
                <a:ext cx="4992778" cy="370141"/>
              </a:xfrm>
              <a:prstGeom prst="rect">
                <a:avLst/>
              </a:prstGeom>
              <a:blipFill>
                <a:blip r:embed="rId25"/>
                <a:stretch>
                  <a:fillRect t="-18033" b="-21311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Content Placeholder 2">
                <a:extLst>
                  <a:ext uri="{FF2B5EF4-FFF2-40B4-BE49-F238E27FC236}">
                    <a16:creationId xmlns:a16="http://schemas.microsoft.com/office/drawing/2014/main" id="{74F88AD8-CC8B-BF1D-B861-28E5E988472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63188" y="5886066"/>
                <a:ext cx="4992778" cy="37014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 fontScale="85000" lnSpcReduction="10000"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𝐴𝐵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=5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=5</m:t>
                      </m:r>
                      <m:rad>
                        <m:radPr>
                          <m:degHide m:val="on"/>
                          <m:ctrlPr>
                            <a:rPr lang="en-AU" sz="2000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e>
                      </m:rad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34" name="Content Placeholder 2">
                <a:extLst>
                  <a:ext uri="{FF2B5EF4-FFF2-40B4-BE49-F238E27FC236}">
                    <a16:creationId xmlns:a16="http://schemas.microsoft.com/office/drawing/2014/main" id="{74F88AD8-CC8B-BF1D-B861-28E5E988472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3188" y="5886066"/>
                <a:ext cx="4992778" cy="370141"/>
              </a:xfrm>
              <a:prstGeom prst="rect">
                <a:avLst/>
              </a:prstGeom>
              <a:blipFill>
                <a:blip r:embed="rId2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39298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7" grpId="0"/>
      <p:bldP spid="28" grpId="0"/>
      <p:bldP spid="29" grpId="0"/>
      <p:bldP spid="30" grpId="0"/>
      <p:bldP spid="32" grpId="0"/>
      <p:bldP spid="37" grpId="0"/>
      <p:bldP spid="38" grpId="0"/>
      <p:bldP spid="39" grpId="0"/>
      <p:bldP spid="36" grpId="0"/>
      <p:bldP spid="40" grpId="0"/>
      <p:bldP spid="41" grpId="0"/>
      <p:bldP spid="31" grpId="0"/>
      <p:bldP spid="33" grpId="0"/>
      <p:bldP spid="3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F9E208A8-F3B5-438E-82E4-AA5407C3C503}"/>
              </a:ext>
            </a:extLst>
          </p:cNvPr>
          <p:cNvSpPr txBox="1"/>
          <p:nvPr/>
        </p:nvSpPr>
        <p:spPr>
          <a:xfrm>
            <a:off x="0" y="-6605"/>
            <a:ext cx="3745351" cy="584775"/>
          </a:xfrm>
          <a:prstGeom prst="homePlate">
            <a:avLst/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chemeClr val="tx1"/>
                </a:solidFill>
              </a:rPr>
              <a:t>Cambridge Ex 8C Q3</a:t>
            </a:r>
            <a:endParaRPr lang="en-AU" sz="3200" b="1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Content Placeholder 2">
                <a:extLst>
                  <a:ext uri="{FF2B5EF4-FFF2-40B4-BE49-F238E27FC236}">
                    <a16:creationId xmlns:a16="http://schemas.microsoft.com/office/drawing/2014/main" id="{FE900769-AD89-3F39-8013-B24BA76EC0B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32818" y="1531470"/>
                <a:ext cx="3130211" cy="418123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𝑃</m:t>
                      </m:r>
                      <m:sSup>
                        <m:sSupPr>
                          <m:ctrlPr>
                            <a:rPr lang="en-AU" sz="20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𝑄</m:t>
                          </m:r>
                        </m:e>
                        <m:sup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𝑃𝐴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×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𝑃𝐵</m:t>
                      </m:r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30" name="Content Placeholder 2">
                <a:extLst>
                  <a:ext uri="{FF2B5EF4-FFF2-40B4-BE49-F238E27FC236}">
                    <a16:creationId xmlns:a16="http://schemas.microsoft.com/office/drawing/2014/main" id="{FE900769-AD89-3F39-8013-B24BA76EC0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2818" y="1531470"/>
                <a:ext cx="3130211" cy="418123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icture 2">
            <a:extLst>
              <a:ext uri="{FF2B5EF4-FFF2-40B4-BE49-F238E27FC236}">
                <a16:creationId xmlns:a16="http://schemas.microsoft.com/office/drawing/2014/main" id="{C0CCEF4B-0F96-FD87-19E2-D0D222BC4E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746" y="700200"/>
            <a:ext cx="9888330" cy="895475"/>
          </a:xfrm>
          <a:prstGeom prst="rect">
            <a:avLst/>
          </a:prstGeom>
        </p:spPr>
      </p:pic>
      <p:sp>
        <p:nvSpPr>
          <p:cNvPr id="42" name="Oval 41">
            <a:extLst>
              <a:ext uri="{FF2B5EF4-FFF2-40B4-BE49-F238E27FC236}">
                <a16:creationId xmlns:a16="http://schemas.microsoft.com/office/drawing/2014/main" id="{04197F9C-BAD1-A275-0BED-7CE84D96408F}"/>
              </a:ext>
            </a:extLst>
          </p:cNvPr>
          <p:cNvSpPr/>
          <p:nvPr/>
        </p:nvSpPr>
        <p:spPr>
          <a:xfrm>
            <a:off x="9764799" y="3487339"/>
            <a:ext cx="1678648" cy="1678648"/>
          </a:xfrm>
          <a:prstGeom prst="ellipse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B3026621-0079-FA8D-8E24-25628B5E931C}"/>
              </a:ext>
            </a:extLst>
          </p:cNvPr>
          <p:cNvSpPr/>
          <p:nvPr/>
        </p:nvSpPr>
        <p:spPr>
          <a:xfrm>
            <a:off x="8362946" y="3308051"/>
            <a:ext cx="2037224" cy="2037224"/>
          </a:xfrm>
          <a:prstGeom prst="ellipse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4" name="Content Placeholder 2">
                <a:extLst>
                  <a:ext uri="{FF2B5EF4-FFF2-40B4-BE49-F238E27FC236}">
                    <a16:creationId xmlns:a16="http://schemas.microsoft.com/office/drawing/2014/main" id="{1A8F781B-D550-3116-0A54-D5967150ED4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0131201" y="3550563"/>
                <a:ext cx="537937" cy="52187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𝐴</m:t>
                      </m:r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44" name="Content Placeholder 2">
                <a:extLst>
                  <a:ext uri="{FF2B5EF4-FFF2-40B4-BE49-F238E27FC236}">
                    <a16:creationId xmlns:a16="http://schemas.microsoft.com/office/drawing/2014/main" id="{1A8F781B-D550-3116-0A54-D5967150ED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31201" y="3550563"/>
                <a:ext cx="537937" cy="52187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5" name="Content Placeholder 2">
                <a:extLst>
                  <a:ext uri="{FF2B5EF4-FFF2-40B4-BE49-F238E27FC236}">
                    <a16:creationId xmlns:a16="http://schemas.microsoft.com/office/drawing/2014/main" id="{C9B5DA04-357C-FB8A-A647-53EB6532EE4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996717" y="5109243"/>
                <a:ext cx="537937" cy="52187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𝐵</m:t>
                      </m:r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45" name="Content Placeholder 2">
                <a:extLst>
                  <a:ext uri="{FF2B5EF4-FFF2-40B4-BE49-F238E27FC236}">
                    <a16:creationId xmlns:a16="http://schemas.microsoft.com/office/drawing/2014/main" id="{C9B5DA04-357C-FB8A-A647-53EB6532EE4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96717" y="5109243"/>
                <a:ext cx="537937" cy="52187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E31ABDB5-1CD3-D5FE-BABA-5538958951FB}"/>
              </a:ext>
            </a:extLst>
          </p:cNvPr>
          <p:cNvCxnSpPr>
            <a:cxnSpLocks/>
            <a:endCxn id="43" idx="5"/>
          </p:cNvCxnSpPr>
          <p:nvPr/>
        </p:nvCxnSpPr>
        <p:spPr>
          <a:xfrm flipH="1">
            <a:off x="10101825" y="1226885"/>
            <a:ext cx="97769" cy="3820045"/>
          </a:xfrm>
          <a:prstGeom prst="line">
            <a:avLst/>
          </a:prstGeom>
          <a:ln w="19050">
            <a:solidFill>
              <a:srgbClr val="7030A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153B602F-270F-4672-1A25-60F802EECA99}"/>
              </a:ext>
            </a:extLst>
          </p:cNvPr>
          <p:cNvCxnSpPr>
            <a:cxnSpLocks/>
          </p:cNvCxnSpPr>
          <p:nvPr/>
        </p:nvCxnSpPr>
        <p:spPr>
          <a:xfrm flipH="1">
            <a:off x="8283388" y="1688657"/>
            <a:ext cx="1916206" cy="2383778"/>
          </a:xfrm>
          <a:prstGeom prst="line">
            <a:avLst/>
          </a:prstGeom>
          <a:ln w="19050">
            <a:solidFill>
              <a:srgbClr val="7030A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9F4ED08C-C528-7BF4-B5D7-1D92195C52F6}"/>
              </a:ext>
            </a:extLst>
          </p:cNvPr>
          <p:cNvCxnSpPr>
            <a:cxnSpLocks/>
          </p:cNvCxnSpPr>
          <p:nvPr/>
        </p:nvCxnSpPr>
        <p:spPr>
          <a:xfrm>
            <a:off x="10199594" y="1688657"/>
            <a:ext cx="1411941" cy="2795632"/>
          </a:xfrm>
          <a:prstGeom prst="line">
            <a:avLst/>
          </a:prstGeom>
          <a:ln w="19050">
            <a:solidFill>
              <a:srgbClr val="7030A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9" name="Content Placeholder 2">
                <a:extLst>
                  <a:ext uri="{FF2B5EF4-FFF2-40B4-BE49-F238E27FC236}">
                    <a16:creationId xmlns:a16="http://schemas.microsoft.com/office/drawing/2014/main" id="{F3E96AB2-5DF5-C530-20D3-15BA5817BDF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0079499" y="1427721"/>
                <a:ext cx="537937" cy="52187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𝑃</m:t>
                      </m:r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49" name="Content Placeholder 2">
                <a:extLst>
                  <a:ext uri="{FF2B5EF4-FFF2-40B4-BE49-F238E27FC236}">
                    <a16:creationId xmlns:a16="http://schemas.microsoft.com/office/drawing/2014/main" id="{F3E96AB2-5DF5-C530-20D3-15BA5817BDF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79499" y="1427721"/>
                <a:ext cx="537937" cy="52187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0" name="Content Placeholder 2">
                <a:extLst>
                  <a:ext uri="{FF2B5EF4-FFF2-40B4-BE49-F238E27FC236}">
                    <a16:creationId xmlns:a16="http://schemas.microsoft.com/office/drawing/2014/main" id="{76490D70-7A9C-6212-139A-93F97812315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420915" y="3598667"/>
                <a:ext cx="537937" cy="52187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𝑄</m:t>
                      </m:r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50" name="Content Placeholder 2">
                <a:extLst>
                  <a:ext uri="{FF2B5EF4-FFF2-40B4-BE49-F238E27FC236}">
                    <a16:creationId xmlns:a16="http://schemas.microsoft.com/office/drawing/2014/main" id="{76490D70-7A9C-6212-139A-93F97812315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20915" y="3598667"/>
                <a:ext cx="537937" cy="52187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1" name="Content Placeholder 2">
                <a:extLst>
                  <a:ext uri="{FF2B5EF4-FFF2-40B4-BE49-F238E27FC236}">
                    <a16:creationId xmlns:a16="http://schemas.microsoft.com/office/drawing/2014/main" id="{30BF6832-003C-917F-6E81-392E096283B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0905564" y="3791125"/>
                <a:ext cx="537937" cy="52187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𝑅</m:t>
                      </m:r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51" name="Content Placeholder 2">
                <a:extLst>
                  <a:ext uri="{FF2B5EF4-FFF2-40B4-BE49-F238E27FC236}">
                    <a16:creationId xmlns:a16="http://schemas.microsoft.com/office/drawing/2014/main" id="{30BF6832-003C-917F-6E81-392E096283B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05564" y="3791125"/>
                <a:ext cx="537937" cy="52187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9" name="Group 58">
            <a:extLst>
              <a:ext uri="{FF2B5EF4-FFF2-40B4-BE49-F238E27FC236}">
                <a16:creationId xmlns:a16="http://schemas.microsoft.com/office/drawing/2014/main" id="{E7932A69-6D98-BC35-5A23-2741015518E2}"/>
              </a:ext>
            </a:extLst>
          </p:cNvPr>
          <p:cNvGrpSpPr/>
          <p:nvPr/>
        </p:nvGrpSpPr>
        <p:grpSpPr>
          <a:xfrm>
            <a:off x="7275931" y="5691829"/>
            <a:ext cx="4678587" cy="1019430"/>
            <a:chOff x="7275931" y="5691829"/>
            <a:chExt cx="4678587" cy="1019430"/>
          </a:xfrm>
        </p:grpSpPr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23692A7F-5984-FD35-8A45-D61D5E52BEB3}"/>
                </a:ext>
              </a:extLst>
            </p:cNvPr>
            <p:cNvGrpSpPr/>
            <p:nvPr/>
          </p:nvGrpSpPr>
          <p:grpSpPr>
            <a:xfrm>
              <a:off x="7309590" y="5738842"/>
              <a:ext cx="4579863" cy="972417"/>
              <a:chOff x="7309590" y="5738842"/>
              <a:chExt cx="4579863" cy="972417"/>
            </a:xfrm>
          </p:grpSpPr>
          <p:pic>
            <p:nvPicPr>
              <p:cNvPr id="52" name="Picture 51">
                <a:extLst>
                  <a:ext uri="{FF2B5EF4-FFF2-40B4-BE49-F238E27FC236}">
                    <a16:creationId xmlns:a16="http://schemas.microsoft.com/office/drawing/2014/main" id="{5AD701AA-BF34-C30B-26F7-72274E69868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7309591" y="5754847"/>
                <a:ext cx="4579862" cy="835587"/>
              </a:xfrm>
              <a:prstGeom prst="rect">
                <a:avLst/>
              </a:prstGeom>
            </p:spPr>
          </p:pic>
          <p:sp>
            <p:nvSpPr>
              <p:cNvPr id="53" name="Rectangle 52">
                <a:extLst>
                  <a:ext uri="{FF2B5EF4-FFF2-40B4-BE49-F238E27FC236}">
                    <a16:creationId xmlns:a16="http://schemas.microsoft.com/office/drawing/2014/main" id="{9A050C6A-36A9-38E1-4279-79572B1A591B}"/>
                  </a:ext>
                </a:extLst>
              </p:cNvPr>
              <p:cNvSpPr/>
              <p:nvPr/>
            </p:nvSpPr>
            <p:spPr>
              <a:xfrm>
                <a:off x="7309590" y="5738842"/>
                <a:ext cx="847082" cy="28319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54" name="Rectangle 53">
                <a:extLst>
                  <a:ext uri="{FF2B5EF4-FFF2-40B4-BE49-F238E27FC236}">
                    <a16:creationId xmlns:a16="http://schemas.microsoft.com/office/drawing/2014/main" id="{B128FC0C-D508-A46F-EEAD-D9493D82C92A}"/>
                  </a:ext>
                </a:extLst>
              </p:cNvPr>
              <p:cNvSpPr/>
              <p:nvPr/>
            </p:nvSpPr>
            <p:spPr>
              <a:xfrm>
                <a:off x="7309590" y="6428066"/>
                <a:ext cx="847082" cy="28319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</p:grp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7E475902-7E85-99D6-CBCF-5E2BDA598C25}"/>
                </a:ext>
              </a:extLst>
            </p:cNvPr>
            <p:cNvSpPr/>
            <p:nvPr/>
          </p:nvSpPr>
          <p:spPr>
            <a:xfrm>
              <a:off x="7275931" y="5691829"/>
              <a:ext cx="4678587" cy="1011904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9854396D-E14E-6001-F305-157943E0412A}"/>
              </a:ext>
            </a:extLst>
          </p:cNvPr>
          <p:cNvCxnSpPr>
            <a:cxnSpLocks/>
            <a:endCxn id="50" idx="0"/>
          </p:cNvCxnSpPr>
          <p:nvPr/>
        </p:nvCxnSpPr>
        <p:spPr>
          <a:xfrm flipH="1" flipV="1">
            <a:off x="8689884" y="3598667"/>
            <a:ext cx="1483652" cy="28001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9CA0AB15-C8E1-2CB5-C182-D7B1946463BC}"/>
              </a:ext>
            </a:extLst>
          </p:cNvPr>
          <p:cNvCxnSpPr>
            <a:cxnSpLocks/>
            <a:endCxn id="50" idx="0"/>
          </p:cNvCxnSpPr>
          <p:nvPr/>
        </p:nvCxnSpPr>
        <p:spPr>
          <a:xfrm flipH="1" flipV="1">
            <a:off x="8689884" y="3598667"/>
            <a:ext cx="1411941" cy="1414712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3" name="Straight Connector 82">
            <a:extLst>
              <a:ext uri="{FF2B5EF4-FFF2-40B4-BE49-F238E27FC236}">
                <a16:creationId xmlns:a16="http://schemas.microsoft.com/office/drawing/2014/main" id="{2AE309D7-4327-6299-B73E-E3150A8D6F76}"/>
              </a:ext>
            </a:extLst>
          </p:cNvPr>
          <p:cNvCxnSpPr>
            <a:cxnSpLocks/>
          </p:cNvCxnSpPr>
          <p:nvPr/>
        </p:nvCxnSpPr>
        <p:spPr>
          <a:xfrm>
            <a:off x="10181285" y="3626668"/>
            <a:ext cx="1172982" cy="294593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19706035-52BD-FC09-E345-03B25473A651}"/>
              </a:ext>
            </a:extLst>
          </p:cNvPr>
          <p:cNvCxnSpPr>
            <a:cxnSpLocks/>
            <a:stCxn id="43" idx="5"/>
          </p:cNvCxnSpPr>
          <p:nvPr/>
        </p:nvCxnSpPr>
        <p:spPr>
          <a:xfrm flipV="1">
            <a:off x="10101825" y="3912009"/>
            <a:ext cx="1252442" cy="1134921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0" name="Content Placeholder 2">
                <a:extLst>
                  <a:ext uri="{FF2B5EF4-FFF2-40B4-BE49-F238E27FC236}">
                    <a16:creationId xmlns:a16="http://schemas.microsoft.com/office/drawing/2014/main" id="{9ADABA3D-7725-0AA7-ABCF-568E248055E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32818" y="1949593"/>
                <a:ext cx="3130211" cy="418123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𝑃</m:t>
                      </m:r>
                      <m:sSup>
                        <m:sSupPr>
                          <m:ctrlPr>
                            <a:rPr lang="en-AU" sz="20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p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𝑃𝐴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×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𝑃𝐵</m:t>
                      </m:r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90" name="Content Placeholder 2">
                <a:extLst>
                  <a:ext uri="{FF2B5EF4-FFF2-40B4-BE49-F238E27FC236}">
                    <a16:creationId xmlns:a16="http://schemas.microsoft.com/office/drawing/2014/main" id="{9ADABA3D-7725-0AA7-ABCF-568E248055E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2818" y="1949593"/>
                <a:ext cx="3130211" cy="418123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1" name="Content Placeholder 2">
                <a:extLst>
                  <a:ext uri="{FF2B5EF4-FFF2-40B4-BE49-F238E27FC236}">
                    <a16:creationId xmlns:a16="http://schemas.microsoft.com/office/drawing/2014/main" id="{8196D8D4-4843-6630-E8E2-9F8A2BB7E7A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32817" y="2367716"/>
                <a:ext cx="3130211" cy="418123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∴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𝑃</m:t>
                      </m:r>
                      <m:sSup>
                        <m:sSupPr>
                          <m:ctrlPr>
                            <a:rPr lang="en-AU" sz="20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𝑄</m:t>
                          </m:r>
                        </m:e>
                        <m:sup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𝑃</m:t>
                      </m:r>
                      <m:sSup>
                        <m:sSupPr>
                          <m:ctrlPr>
                            <a:rPr lang="en-AU" sz="20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p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91" name="Content Placeholder 2">
                <a:extLst>
                  <a:ext uri="{FF2B5EF4-FFF2-40B4-BE49-F238E27FC236}">
                    <a16:creationId xmlns:a16="http://schemas.microsoft.com/office/drawing/2014/main" id="{8196D8D4-4843-6630-E8E2-9F8A2BB7E7A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2817" y="2367716"/>
                <a:ext cx="3130211" cy="418123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2" name="Content Placeholder 2">
                <a:extLst>
                  <a:ext uri="{FF2B5EF4-FFF2-40B4-BE49-F238E27FC236}">
                    <a16:creationId xmlns:a16="http://schemas.microsoft.com/office/drawing/2014/main" id="{D91FAA11-BCB1-196B-41F4-4626326EAC0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15140" y="2721634"/>
                <a:ext cx="3130211" cy="418123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𝑃𝑄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𝑃𝑅</m:t>
                      </m:r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92" name="Content Placeholder 2">
                <a:extLst>
                  <a:ext uri="{FF2B5EF4-FFF2-40B4-BE49-F238E27FC236}">
                    <a16:creationId xmlns:a16="http://schemas.microsoft.com/office/drawing/2014/main" id="{D91FAA11-BCB1-196B-41F4-4626326EAC0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5140" y="2721634"/>
                <a:ext cx="3130211" cy="418123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71410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42" grpId="0" animBg="1"/>
      <p:bldP spid="43" grpId="0" animBg="1"/>
      <p:bldP spid="44" grpId="0"/>
      <p:bldP spid="45" grpId="0"/>
      <p:bldP spid="49" grpId="0"/>
      <p:bldP spid="50" grpId="0"/>
      <p:bldP spid="51" grpId="0"/>
      <p:bldP spid="90" grpId="0"/>
      <p:bldP spid="91" grpId="0"/>
      <p:bldP spid="9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F9E208A8-F3B5-438E-82E4-AA5407C3C503}"/>
              </a:ext>
            </a:extLst>
          </p:cNvPr>
          <p:cNvSpPr txBox="1"/>
          <p:nvPr/>
        </p:nvSpPr>
        <p:spPr>
          <a:xfrm>
            <a:off x="0" y="-6605"/>
            <a:ext cx="3745351" cy="584775"/>
          </a:xfrm>
          <a:prstGeom prst="homePlate">
            <a:avLst/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chemeClr val="tx1"/>
                </a:solidFill>
              </a:rPr>
              <a:t>Cambridge Ex 8C Q6</a:t>
            </a:r>
            <a:endParaRPr lang="en-AU" sz="3200" b="1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Content Placeholder 2">
                <a:extLst>
                  <a:ext uri="{FF2B5EF4-FFF2-40B4-BE49-F238E27FC236}">
                    <a16:creationId xmlns:a16="http://schemas.microsoft.com/office/drawing/2014/main" id="{68408645-B971-42C4-F8E2-21CD758DD27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765891" y="1284733"/>
                <a:ext cx="537937" cy="52187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𝐴</m:t>
                      </m:r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32" name="Content Placeholder 2">
                <a:extLst>
                  <a:ext uri="{FF2B5EF4-FFF2-40B4-BE49-F238E27FC236}">
                    <a16:creationId xmlns:a16="http://schemas.microsoft.com/office/drawing/2014/main" id="{68408645-B971-42C4-F8E2-21CD758DD27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65891" y="1284733"/>
                <a:ext cx="537937" cy="521872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5" name="Picture 34">
            <a:extLst>
              <a:ext uri="{FF2B5EF4-FFF2-40B4-BE49-F238E27FC236}">
                <a16:creationId xmlns:a16="http://schemas.microsoft.com/office/drawing/2014/main" id="{67E82DD7-A335-2817-03BA-B494380685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971" y="5625522"/>
            <a:ext cx="3895107" cy="1108364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55A1ABB-597C-090E-3E63-2BCE5371E36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5224" y="664032"/>
            <a:ext cx="9526329" cy="800212"/>
          </a:xfrm>
          <a:prstGeom prst="rect">
            <a:avLst/>
          </a:prstGeom>
        </p:spPr>
      </p:pic>
      <p:sp>
        <p:nvSpPr>
          <p:cNvPr id="4" name="Isosceles Triangle 3">
            <a:extLst>
              <a:ext uri="{FF2B5EF4-FFF2-40B4-BE49-F238E27FC236}">
                <a16:creationId xmlns:a16="http://schemas.microsoft.com/office/drawing/2014/main" id="{CC3D86B2-A11F-B24F-6B0B-5C57D4F2F211}"/>
              </a:ext>
            </a:extLst>
          </p:cNvPr>
          <p:cNvSpPr/>
          <p:nvPr/>
        </p:nvSpPr>
        <p:spPr>
          <a:xfrm>
            <a:off x="8706955" y="1627093"/>
            <a:ext cx="2655810" cy="2985247"/>
          </a:xfrm>
          <a:prstGeom prst="triangle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2" name="Content Placeholder 2">
                <a:extLst>
                  <a:ext uri="{FF2B5EF4-FFF2-40B4-BE49-F238E27FC236}">
                    <a16:creationId xmlns:a16="http://schemas.microsoft.com/office/drawing/2014/main" id="{78FC79AB-9300-236D-66EB-1F64C4583A4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281104" y="4682547"/>
                <a:ext cx="537937" cy="52187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𝐵</m:t>
                      </m:r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42" name="Content Placeholder 2">
                <a:extLst>
                  <a:ext uri="{FF2B5EF4-FFF2-40B4-BE49-F238E27FC236}">
                    <a16:creationId xmlns:a16="http://schemas.microsoft.com/office/drawing/2014/main" id="{78FC79AB-9300-236D-66EB-1F64C4583A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81104" y="4682547"/>
                <a:ext cx="537937" cy="52187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" name="Content Placeholder 2">
                <a:extLst>
                  <a:ext uri="{FF2B5EF4-FFF2-40B4-BE49-F238E27FC236}">
                    <a16:creationId xmlns:a16="http://schemas.microsoft.com/office/drawing/2014/main" id="{72212F22-4F83-E358-0204-269C91B33E1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1223769" y="4775189"/>
                <a:ext cx="537937" cy="52187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𝐶</m:t>
                      </m:r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43" name="Content Placeholder 2">
                <a:extLst>
                  <a:ext uri="{FF2B5EF4-FFF2-40B4-BE49-F238E27FC236}">
                    <a16:creationId xmlns:a16="http://schemas.microsoft.com/office/drawing/2014/main" id="{72212F22-4F83-E358-0204-269C91B33E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223769" y="4775189"/>
                <a:ext cx="537937" cy="52187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970214B1-F450-9788-10D1-233E96AD2960}"/>
                  </a:ext>
                </a:extLst>
              </p14:cNvPr>
              <p14:cNvContentPartPr/>
              <p14:nvPr/>
            </p14:nvContentPartPr>
            <p14:xfrm>
              <a:off x="9258851" y="3097599"/>
              <a:ext cx="136440" cy="14796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970214B1-F450-9788-10D1-233E96AD2960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9250211" y="3088959"/>
                <a:ext cx="154080" cy="165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DF355655-BF3F-3B14-301C-581E3AA7BEFC}"/>
                  </a:ext>
                </a:extLst>
              </p14:cNvPr>
              <p14:cNvContentPartPr/>
              <p14:nvPr/>
            </p14:nvContentPartPr>
            <p14:xfrm>
              <a:off x="10639811" y="3065199"/>
              <a:ext cx="140400" cy="152640"/>
            </p14:xfrm>
          </p:contentPart>
        </mc:Choice>
        <mc:Fallback xmlns=""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DF355655-BF3F-3B14-301C-581E3AA7BEFC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10630811" y="3056199"/>
                <a:ext cx="158040" cy="170280"/>
              </a:xfrm>
              <a:prstGeom prst="rect">
                <a:avLst/>
              </a:prstGeom>
            </p:spPr>
          </p:pic>
        </mc:Fallback>
      </mc:AlternateContent>
      <p:sp>
        <p:nvSpPr>
          <p:cNvPr id="8" name="Oval 7">
            <a:extLst>
              <a:ext uri="{FF2B5EF4-FFF2-40B4-BE49-F238E27FC236}">
                <a16:creationId xmlns:a16="http://schemas.microsoft.com/office/drawing/2014/main" id="{3D01455E-08A6-C27C-4FA4-E9F54CF2D5A5}"/>
              </a:ext>
            </a:extLst>
          </p:cNvPr>
          <p:cNvSpPr/>
          <p:nvPr/>
        </p:nvSpPr>
        <p:spPr>
          <a:xfrm>
            <a:off x="8225111" y="1627094"/>
            <a:ext cx="3603814" cy="3603814"/>
          </a:xfrm>
          <a:prstGeom prst="ellipse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5F99596-F01D-1B1A-8E10-C65E8C9D773B}"/>
              </a:ext>
            </a:extLst>
          </p:cNvPr>
          <p:cNvCxnSpPr>
            <a:stCxn id="4" idx="0"/>
          </p:cNvCxnSpPr>
          <p:nvPr/>
        </p:nvCxnSpPr>
        <p:spPr>
          <a:xfrm flipH="1">
            <a:off x="9446559" y="1627093"/>
            <a:ext cx="588301" cy="3502960"/>
          </a:xfrm>
          <a:prstGeom prst="line">
            <a:avLst/>
          </a:prstGeom>
          <a:ln w="19050">
            <a:solidFill>
              <a:srgbClr val="7030A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4" name="Content Placeholder 2">
                <a:extLst>
                  <a:ext uri="{FF2B5EF4-FFF2-40B4-BE49-F238E27FC236}">
                    <a16:creationId xmlns:a16="http://schemas.microsoft.com/office/drawing/2014/main" id="{BF2DCEC9-25B8-9563-E2C7-04C20C68B7D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372584" y="4601458"/>
                <a:ext cx="537937" cy="52187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𝐷</m:t>
                      </m:r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44" name="Content Placeholder 2">
                <a:extLst>
                  <a:ext uri="{FF2B5EF4-FFF2-40B4-BE49-F238E27FC236}">
                    <a16:creationId xmlns:a16="http://schemas.microsoft.com/office/drawing/2014/main" id="{BF2DCEC9-25B8-9563-E2C7-04C20C68B7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72584" y="4601458"/>
                <a:ext cx="537937" cy="521872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5" name="Content Placeholder 2">
                <a:extLst>
                  <a:ext uri="{FF2B5EF4-FFF2-40B4-BE49-F238E27FC236}">
                    <a16:creationId xmlns:a16="http://schemas.microsoft.com/office/drawing/2014/main" id="{75E86E91-7F5F-1990-FF59-7D75D38EB54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126322" y="5217459"/>
                <a:ext cx="537937" cy="52187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𝐸</m:t>
                      </m:r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45" name="Content Placeholder 2">
                <a:extLst>
                  <a:ext uri="{FF2B5EF4-FFF2-40B4-BE49-F238E27FC236}">
                    <a16:creationId xmlns:a16="http://schemas.microsoft.com/office/drawing/2014/main" id="{75E86E91-7F5F-1990-FF59-7D75D38EB54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26322" y="5217459"/>
                <a:ext cx="537937" cy="521872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EBE9B2D6-9BB4-AC72-B1E6-96C15C5BBBBE}"/>
              </a:ext>
            </a:extLst>
          </p:cNvPr>
          <p:cNvCxnSpPr>
            <a:cxnSpLocks/>
            <a:stCxn id="8" idx="0"/>
            <a:endCxn id="4" idx="3"/>
          </p:cNvCxnSpPr>
          <p:nvPr/>
        </p:nvCxnSpPr>
        <p:spPr>
          <a:xfrm>
            <a:off x="10027018" y="1627094"/>
            <a:ext cx="7842" cy="2985246"/>
          </a:xfrm>
          <a:prstGeom prst="line">
            <a:avLst/>
          </a:prstGeom>
          <a:ln w="19050">
            <a:solidFill>
              <a:srgbClr val="002060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7" name="Content Placeholder 2">
                <a:extLst>
                  <a:ext uri="{FF2B5EF4-FFF2-40B4-BE49-F238E27FC236}">
                    <a16:creationId xmlns:a16="http://schemas.microsoft.com/office/drawing/2014/main" id="{2E006BDF-75F2-6221-6088-984088B1D18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865926" y="4691743"/>
                <a:ext cx="537937" cy="52187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𝑃</m:t>
                      </m:r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47" name="Content Placeholder 2">
                <a:extLst>
                  <a:ext uri="{FF2B5EF4-FFF2-40B4-BE49-F238E27FC236}">
                    <a16:creationId xmlns:a16="http://schemas.microsoft.com/office/drawing/2014/main" id="{2E006BDF-75F2-6221-6088-984088B1D18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65926" y="4691743"/>
                <a:ext cx="537937" cy="521872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8" name="Content Placeholder 2">
                <a:extLst>
                  <a:ext uri="{FF2B5EF4-FFF2-40B4-BE49-F238E27FC236}">
                    <a16:creationId xmlns:a16="http://schemas.microsoft.com/office/drawing/2014/main" id="{2C01BBF0-F5E9-91D1-08A8-34532E8BA16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73971" y="1545669"/>
                <a:ext cx="6758583" cy="418123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:r>
                  <a:rPr lang="en-AU" sz="2000" b="0" dirty="0"/>
                  <a:t>Let </a:t>
                </a:r>
                <a14:m>
                  <m:oMath xmlns:m="http://schemas.openxmlformats.org/officeDocument/2006/math"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𝑃</m:t>
                    </m:r>
                  </m:oMath>
                </a14:m>
                <a:r>
                  <a:rPr lang="en-AU" sz="2000" dirty="0"/>
                  <a:t> be a point on BC such that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AU" sz="2000" b="0" i="0" smtClean="0">
                        <a:latin typeface="Cambria Math" panose="02040503050406030204" pitchFamily="18" charset="0"/>
                      </a:rPr>
                      <m:t>A</m:t>
                    </m:r>
                    <m:r>
                      <a:rPr lang="en-AU" sz="2000" i="1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AU" sz="20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⊥</m:t>
                    </m:r>
                    <m:r>
                      <a:rPr lang="en-AU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𝐵𝐶</m:t>
                    </m:r>
                  </m:oMath>
                </a14:m>
                <a:endParaRPr lang="en-AU" sz="2000" dirty="0"/>
              </a:p>
            </p:txBody>
          </p:sp>
        </mc:Choice>
        <mc:Fallback xmlns="">
          <p:sp>
            <p:nvSpPr>
              <p:cNvPr id="48" name="Content Placeholder 2">
                <a:extLst>
                  <a:ext uri="{FF2B5EF4-FFF2-40B4-BE49-F238E27FC236}">
                    <a16:creationId xmlns:a16="http://schemas.microsoft.com/office/drawing/2014/main" id="{2C01BBF0-F5E9-91D1-08A8-34532E8BA1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3971" y="1545669"/>
                <a:ext cx="6758583" cy="418123"/>
              </a:xfrm>
              <a:prstGeom prst="rect">
                <a:avLst/>
              </a:prstGeom>
              <a:blipFill>
                <a:blip r:embed="rId14"/>
                <a:stretch>
                  <a:fillRect l="-993" t="-16176" b="-14706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9" name="Content Placeholder 2">
                <a:extLst>
                  <a:ext uri="{FF2B5EF4-FFF2-40B4-BE49-F238E27FC236}">
                    <a16:creationId xmlns:a16="http://schemas.microsoft.com/office/drawing/2014/main" id="{A0FE5FA2-DD4F-04DC-562D-CCB5DCD1477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-506004" y="1945203"/>
                <a:ext cx="4575082" cy="418123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𝐴</m:t>
                      </m:r>
                      <m:sSup>
                        <m:sSupPr>
                          <m:ctrlPr>
                            <a:rPr lang="en-AU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AU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𝐵</m:t>
                          </m:r>
                        </m:e>
                        <m:sup>
                          <m:r>
                            <a:rPr lang="en-AU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AU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𝐵</m:t>
                      </m:r>
                      <m:sSup>
                        <m:sSupPr>
                          <m:ctrlPr>
                            <a:rPr lang="en-AU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AU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𝑃</m:t>
                          </m:r>
                        </m:e>
                        <m:sup>
                          <m:r>
                            <a:rPr lang="en-AU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AU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𝐴</m:t>
                      </m:r>
                      <m:sSup>
                        <m:sSupPr>
                          <m:ctrlPr>
                            <a:rPr lang="en-AU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AU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𝑃</m:t>
                          </m:r>
                        </m:e>
                        <m:sup>
                          <m:r>
                            <a:rPr lang="en-AU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49" name="Content Placeholder 2">
                <a:extLst>
                  <a:ext uri="{FF2B5EF4-FFF2-40B4-BE49-F238E27FC236}">
                    <a16:creationId xmlns:a16="http://schemas.microsoft.com/office/drawing/2014/main" id="{A0FE5FA2-DD4F-04DC-562D-CCB5DCD1477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506004" y="1945203"/>
                <a:ext cx="4575082" cy="418123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0" name="Content Placeholder 2">
                <a:extLst>
                  <a:ext uri="{FF2B5EF4-FFF2-40B4-BE49-F238E27FC236}">
                    <a16:creationId xmlns:a16="http://schemas.microsoft.com/office/drawing/2014/main" id="{78A9B0C7-F43B-2F35-30E1-F3D9DF652FF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74656" y="2375808"/>
                <a:ext cx="3084107" cy="418123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𝐴</m:t>
                      </m:r>
                      <m:sSup>
                        <m:sSupPr>
                          <m:ctrlPr>
                            <a:rPr lang="en-AU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AU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𝐷</m:t>
                          </m:r>
                        </m:e>
                        <m:sup>
                          <m:r>
                            <a:rPr lang="en-AU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AU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𝐷</m:t>
                      </m:r>
                      <m:sSup>
                        <m:sSupPr>
                          <m:ctrlPr>
                            <a:rPr lang="en-AU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AU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𝑃</m:t>
                          </m:r>
                        </m:e>
                        <m:sup>
                          <m:r>
                            <a:rPr lang="en-AU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AU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𝐴</m:t>
                      </m:r>
                      <m:sSup>
                        <m:sSupPr>
                          <m:ctrlPr>
                            <a:rPr lang="en-AU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AU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𝑃</m:t>
                          </m:r>
                        </m:e>
                        <m:sup>
                          <m:r>
                            <a:rPr lang="en-AU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50" name="Content Placeholder 2">
                <a:extLst>
                  <a:ext uri="{FF2B5EF4-FFF2-40B4-BE49-F238E27FC236}">
                    <a16:creationId xmlns:a16="http://schemas.microsoft.com/office/drawing/2014/main" id="{78A9B0C7-F43B-2F35-30E1-F3D9DF652FF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4656" y="2375808"/>
                <a:ext cx="3084107" cy="418123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3" name="Content Placeholder 2">
                <a:extLst>
                  <a:ext uri="{FF2B5EF4-FFF2-40B4-BE49-F238E27FC236}">
                    <a16:creationId xmlns:a16="http://schemas.microsoft.com/office/drawing/2014/main" id="{D7D7D74F-479B-6A3B-AF79-93FCC282484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60911" y="2831071"/>
                <a:ext cx="2921226" cy="380984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𝐷𝑃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𝐵𝑃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𝐵𝐷</m:t>
                      </m:r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53" name="Content Placeholder 2">
                <a:extLst>
                  <a:ext uri="{FF2B5EF4-FFF2-40B4-BE49-F238E27FC236}">
                    <a16:creationId xmlns:a16="http://schemas.microsoft.com/office/drawing/2014/main" id="{D7D7D74F-479B-6A3B-AF79-93FCC28248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0911" y="2831071"/>
                <a:ext cx="2921226" cy="380984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7" name="Content Placeholder 2">
                <a:extLst>
                  <a:ext uri="{FF2B5EF4-FFF2-40B4-BE49-F238E27FC236}">
                    <a16:creationId xmlns:a16="http://schemas.microsoft.com/office/drawing/2014/main" id="{9D95CB32-DBDB-0FCA-B247-A20FAFE0988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079009" y="3245559"/>
                <a:ext cx="3084107" cy="418123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𝐴</m:t>
                      </m:r>
                      <m:sSup>
                        <m:sSupPr>
                          <m:ctrlPr>
                            <a:rPr lang="en-AU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AU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𝐷</m:t>
                          </m:r>
                        </m:e>
                        <m:sup>
                          <m:r>
                            <a:rPr lang="en-AU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AU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AU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AU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𝐵𝑃</m:t>
                              </m:r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𝐵𝐷</m:t>
                              </m:r>
                            </m:e>
                          </m:d>
                        </m:e>
                        <m:sup>
                          <m:r>
                            <a:rPr lang="en-AU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AU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𝐴</m:t>
                      </m:r>
                      <m:sSup>
                        <m:sSupPr>
                          <m:ctrlPr>
                            <a:rPr lang="en-AU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AU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𝑃</m:t>
                          </m:r>
                        </m:e>
                        <m:sup>
                          <m:r>
                            <a:rPr lang="en-AU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57" name="Content Placeholder 2">
                <a:extLst>
                  <a:ext uri="{FF2B5EF4-FFF2-40B4-BE49-F238E27FC236}">
                    <a16:creationId xmlns:a16="http://schemas.microsoft.com/office/drawing/2014/main" id="{9D95CB32-DBDB-0FCA-B247-A20FAFE0988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9009" y="3245559"/>
                <a:ext cx="3084107" cy="418123"/>
              </a:xfrm>
              <a:prstGeom prst="rect">
                <a:avLst/>
              </a:prstGeom>
              <a:blipFill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8" name="Content Placeholder 2">
                <a:extLst>
                  <a:ext uri="{FF2B5EF4-FFF2-40B4-BE49-F238E27FC236}">
                    <a16:creationId xmlns:a16="http://schemas.microsoft.com/office/drawing/2014/main" id="{E737AB3C-1C1D-4239-9F79-33681230F8D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29235" y="3730359"/>
                <a:ext cx="4965445" cy="418123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𝐴</m:t>
                      </m:r>
                      <m:sSup>
                        <m:sSupPr>
                          <m:ctrlPr>
                            <a:rPr lang="en-AU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AU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𝐷</m:t>
                          </m:r>
                        </m:e>
                        <m:sup>
                          <m:r>
                            <a:rPr lang="en-AU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AU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AU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AU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𝐵𝑃</m:t>
                          </m:r>
                        </m:e>
                        <m:sup>
                          <m:r>
                            <a:rPr lang="en-AU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AU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−2</m:t>
                      </m:r>
                      <m:d>
                        <m:dPr>
                          <m:ctrlPr>
                            <a:rPr lang="en-AU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AU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𝐵𝑃</m:t>
                          </m:r>
                        </m:e>
                      </m:d>
                      <m:d>
                        <m:dPr>
                          <m:ctrlPr>
                            <a:rPr lang="en-AU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AU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𝐵𝐷</m:t>
                          </m:r>
                        </m:e>
                      </m:d>
                      <m:r>
                        <a:rPr lang="en-AU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𝐵</m:t>
                      </m:r>
                      <m:sSup>
                        <m:sSupPr>
                          <m:ctrlPr>
                            <a:rPr lang="en-AU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AU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𝐷</m:t>
                          </m:r>
                        </m:e>
                        <m:sup>
                          <m:r>
                            <a:rPr lang="en-AU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AU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𝐴</m:t>
                      </m:r>
                      <m:sSup>
                        <m:sSupPr>
                          <m:ctrlPr>
                            <a:rPr lang="en-AU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AU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𝑃</m:t>
                          </m:r>
                        </m:e>
                        <m:sup>
                          <m:r>
                            <a:rPr lang="en-AU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58" name="Content Placeholder 2">
                <a:extLst>
                  <a:ext uri="{FF2B5EF4-FFF2-40B4-BE49-F238E27FC236}">
                    <a16:creationId xmlns:a16="http://schemas.microsoft.com/office/drawing/2014/main" id="{E737AB3C-1C1D-4239-9F79-33681230F8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9235" y="3730359"/>
                <a:ext cx="4965445" cy="418123"/>
              </a:xfrm>
              <a:prstGeom prst="rect">
                <a:avLst/>
              </a:prstGeom>
              <a:blipFill>
                <a:blip r:embed="rId1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9" name="Content Placeholder 2">
                <a:extLst>
                  <a:ext uri="{FF2B5EF4-FFF2-40B4-BE49-F238E27FC236}">
                    <a16:creationId xmlns:a16="http://schemas.microsoft.com/office/drawing/2014/main" id="{F5D195F8-74C0-094A-5379-1A93F0CBD9A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60911" y="4109566"/>
                <a:ext cx="4965445" cy="418123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𝐴</m:t>
                      </m:r>
                      <m:sSup>
                        <m:sSupPr>
                          <m:ctrlPr>
                            <a:rPr lang="en-AU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AU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𝐷</m:t>
                          </m:r>
                        </m:e>
                        <m:sup>
                          <m:r>
                            <a:rPr lang="en-AU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AU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AU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AU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𝐵𝑃</m:t>
                          </m:r>
                        </m:e>
                        <m:sup>
                          <m:r>
                            <a:rPr lang="en-AU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AU" sz="20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en-AU" sz="20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𝐴</m:t>
                      </m:r>
                      <m:sSup>
                        <m:sSupPr>
                          <m:ctrlPr>
                            <a:rPr lang="en-AU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AU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𝑃</m:t>
                          </m:r>
                        </m:e>
                        <m:sup>
                          <m:r>
                            <a:rPr lang="en-AU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AU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𝐵𝐷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(2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𝐵𝑃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𝐵𝐷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59" name="Content Placeholder 2">
                <a:extLst>
                  <a:ext uri="{FF2B5EF4-FFF2-40B4-BE49-F238E27FC236}">
                    <a16:creationId xmlns:a16="http://schemas.microsoft.com/office/drawing/2014/main" id="{F5D195F8-74C0-094A-5379-1A93F0CBD9A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0911" y="4109566"/>
                <a:ext cx="4965445" cy="418123"/>
              </a:xfrm>
              <a:prstGeom prst="rect">
                <a:avLst/>
              </a:prstGeom>
              <a:blipFill>
                <a:blip r:embed="rId20"/>
                <a:stretch>
                  <a:fillRect b="-2899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0" name="Content Placeholder 2">
                <a:extLst>
                  <a:ext uri="{FF2B5EF4-FFF2-40B4-BE49-F238E27FC236}">
                    <a16:creationId xmlns:a16="http://schemas.microsoft.com/office/drawing/2014/main" id="{7DDD507C-9C92-3350-EFCE-D821331EEEE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28520" y="4537623"/>
                <a:ext cx="3516736" cy="418123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𝐴</m:t>
                      </m:r>
                      <m:sSup>
                        <m:sSupPr>
                          <m:ctrlPr>
                            <a:rPr lang="en-AU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AU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𝐷</m:t>
                          </m:r>
                        </m:e>
                        <m:sup>
                          <m:r>
                            <a:rPr lang="en-AU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AU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𝐴</m:t>
                      </m:r>
                      <m:sSup>
                        <m:sSupPr>
                          <m:ctrlPr>
                            <a:rPr lang="en-AU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AU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𝐵</m:t>
                          </m:r>
                        </m:e>
                        <m:sup>
                          <m:r>
                            <a:rPr lang="en-AU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AU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𝐵𝐷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(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𝐷𝐶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60" name="Content Placeholder 2">
                <a:extLst>
                  <a:ext uri="{FF2B5EF4-FFF2-40B4-BE49-F238E27FC236}">
                    <a16:creationId xmlns:a16="http://schemas.microsoft.com/office/drawing/2014/main" id="{7DDD507C-9C92-3350-EFCE-D821331EEEE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520" y="4537623"/>
                <a:ext cx="3516736" cy="418123"/>
              </a:xfrm>
              <a:prstGeom prst="rect">
                <a:avLst/>
              </a:prstGeom>
              <a:blipFill>
                <a:blip r:embed="rId21"/>
                <a:stretch>
                  <a:fillRect b="-2899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1" name="Content Placeholder 2">
                <a:extLst>
                  <a:ext uri="{FF2B5EF4-FFF2-40B4-BE49-F238E27FC236}">
                    <a16:creationId xmlns:a16="http://schemas.microsoft.com/office/drawing/2014/main" id="{875E70C3-DA20-1ED6-045F-AC0919B52FC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151963" y="4920991"/>
                <a:ext cx="3516736" cy="418123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𝐵𝐷</m:t>
                      </m:r>
                      <m:d>
                        <m:dPr>
                          <m:ctrlPr>
                            <a:rPr lang="en-AU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AU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𝐷𝐶</m:t>
                          </m:r>
                        </m:e>
                      </m:d>
                      <m:r>
                        <a:rPr lang="en-AU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𝐴𝐷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(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𝐷𝐸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61" name="Content Placeholder 2">
                <a:extLst>
                  <a:ext uri="{FF2B5EF4-FFF2-40B4-BE49-F238E27FC236}">
                    <a16:creationId xmlns:a16="http://schemas.microsoft.com/office/drawing/2014/main" id="{875E70C3-DA20-1ED6-045F-AC0919B52FC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51963" y="4920991"/>
                <a:ext cx="3516736" cy="418123"/>
              </a:xfrm>
              <a:prstGeom prst="rect">
                <a:avLst/>
              </a:prstGeom>
              <a:blipFill>
                <a:blip r:embed="rId22"/>
                <a:stretch>
                  <a:fillRect b="-2899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2" name="Content Placeholder 2">
                <a:extLst>
                  <a:ext uri="{FF2B5EF4-FFF2-40B4-BE49-F238E27FC236}">
                    <a16:creationId xmlns:a16="http://schemas.microsoft.com/office/drawing/2014/main" id="{89463E5A-2EBB-A2D1-CCF8-44C1A7D9546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307311" y="5262325"/>
                <a:ext cx="3516736" cy="418123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𝐴</m:t>
                      </m:r>
                      <m:sSup>
                        <m:sSupPr>
                          <m:ctrlPr>
                            <a:rPr lang="en-AU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AU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𝐷</m:t>
                          </m:r>
                        </m:e>
                        <m:sup>
                          <m:r>
                            <a:rPr lang="en-AU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AU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𝐴</m:t>
                      </m:r>
                      <m:sSup>
                        <m:sSupPr>
                          <m:ctrlPr>
                            <a:rPr lang="en-AU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AU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𝐵</m:t>
                          </m:r>
                        </m:e>
                        <m:sup>
                          <m:r>
                            <a:rPr lang="en-AU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AU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𝐴𝐷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(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𝐷𝐸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62" name="Content Placeholder 2">
                <a:extLst>
                  <a:ext uri="{FF2B5EF4-FFF2-40B4-BE49-F238E27FC236}">
                    <a16:creationId xmlns:a16="http://schemas.microsoft.com/office/drawing/2014/main" id="{89463E5A-2EBB-A2D1-CCF8-44C1A7D954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07311" y="5262325"/>
                <a:ext cx="3516736" cy="418123"/>
              </a:xfrm>
              <a:prstGeom prst="rect">
                <a:avLst/>
              </a:prstGeom>
              <a:blipFill>
                <a:blip r:embed="rId23"/>
                <a:stretch>
                  <a:fillRect b="-2899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3" name="Content Placeholder 2">
                <a:extLst>
                  <a:ext uri="{FF2B5EF4-FFF2-40B4-BE49-F238E27FC236}">
                    <a16:creationId xmlns:a16="http://schemas.microsoft.com/office/drawing/2014/main" id="{50E538AA-231F-0021-E092-ACB1F4A6B28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958763" y="5568904"/>
                <a:ext cx="3516736" cy="418123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𝐴</m:t>
                      </m:r>
                      <m:sSup>
                        <m:sSupPr>
                          <m:ctrlPr>
                            <a:rPr lang="en-AU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AU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𝐵</m:t>
                          </m:r>
                        </m:e>
                        <m:sup>
                          <m:r>
                            <a:rPr lang="en-AU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AU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𝐴</m:t>
                      </m:r>
                      <m:sSup>
                        <m:sSupPr>
                          <m:ctrlPr>
                            <a:rPr lang="en-AU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AU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𝐷</m:t>
                          </m:r>
                        </m:e>
                        <m:sup>
                          <m:r>
                            <a:rPr lang="en-AU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AU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𝐴𝐷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(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𝐷𝐸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63" name="Content Placeholder 2">
                <a:extLst>
                  <a:ext uri="{FF2B5EF4-FFF2-40B4-BE49-F238E27FC236}">
                    <a16:creationId xmlns:a16="http://schemas.microsoft.com/office/drawing/2014/main" id="{50E538AA-231F-0021-E092-ACB1F4A6B28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8763" y="5568904"/>
                <a:ext cx="3516736" cy="418123"/>
              </a:xfrm>
              <a:prstGeom prst="rect">
                <a:avLst/>
              </a:prstGeom>
              <a:blipFill>
                <a:blip r:embed="rId24"/>
                <a:stretch>
                  <a:fillRect b="-2941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4" name="Content Placeholder 2">
                <a:extLst>
                  <a:ext uri="{FF2B5EF4-FFF2-40B4-BE49-F238E27FC236}">
                    <a16:creationId xmlns:a16="http://schemas.microsoft.com/office/drawing/2014/main" id="{CA26E73D-8D08-4716-5D4D-6C741008E94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958763" y="5955615"/>
                <a:ext cx="3516736" cy="418123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𝐴</m:t>
                      </m:r>
                      <m:sSup>
                        <m:sSupPr>
                          <m:ctrlPr>
                            <a:rPr lang="en-AU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AU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𝐵</m:t>
                          </m:r>
                        </m:e>
                        <m:sup>
                          <m:r>
                            <a:rPr lang="en-AU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AU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𝐴𝐷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(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𝐴𝐷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𝐷𝐸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64" name="Content Placeholder 2">
                <a:extLst>
                  <a:ext uri="{FF2B5EF4-FFF2-40B4-BE49-F238E27FC236}">
                    <a16:creationId xmlns:a16="http://schemas.microsoft.com/office/drawing/2014/main" id="{CA26E73D-8D08-4716-5D4D-6C741008E9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8763" y="5955615"/>
                <a:ext cx="3516736" cy="418123"/>
              </a:xfrm>
              <a:prstGeom prst="rect">
                <a:avLst/>
              </a:prstGeom>
              <a:blipFill>
                <a:blip r:embed="rId25"/>
                <a:stretch>
                  <a:fillRect b="-1449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5" name="Content Placeholder 2">
                <a:extLst>
                  <a:ext uri="{FF2B5EF4-FFF2-40B4-BE49-F238E27FC236}">
                    <a16:creationId xmlns:a16="http://schemas.microsoft.com/office/drawing/2014/main" id="{78E51A63-75FC-0FC8-C6A2-0C986DA3DED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390439" y="6380329"/>
                <a:ext cx="3516736" cy="418123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 xmlns:m="http://schemas.openxmlformats.org/officeDocument/2006/math">
                    <m:r>
                      <a:rPr lang="en-AU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𝐴</m:t>
                    </m:r>
                    <m:sSup>
                      <m:sSupPr>
                        <m:ctrlPr>
                          <a:rPr lang="en-AU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AU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𝐵</m:t>
                        </m:r>
                      </m:e>
                      <m:sup>
                        <m:r>
                          <a:rPr lang="en-AU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AU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n-AU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𝐴𝐷</m:t>
                    </m:r>
                    <m:r>
                      <a:rPr lang="en-AU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r>
                      <a:rPr lang="en-AU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𝐴𝐸</m:t>
                    </m:r>
                    <m:r>
                      <a:rPr lang="en-AU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AU" sz="2000" dirty="0"/>
                  <a:t> (proved)</a:t>
                </a:r>
              </a:p>
            </p:txBody>
          </p:sp>
        </mc:Choice>
        <mc:Fallback xmlns="">
          <p:sp>
            <p:nvSpPr>
              <p:cNvPr id="65" name="Content Placeholder 2">
                <a:extLst>
                  <a:ext uri="{FF2B5EF4-FFF2-40B4-BE49-F238E27FC236}">
                    <a16:creationId xmlns:a16="http://schemas.microsoft.com/office/drawing/2014/main" id="{78E51A63-75FC-0FC8-C6A2-0C986DA3DED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90439" y="6380329"/>
                <a:ext cx="3516736" cy="418123"/>
              </a:xfrm>
              <a:prstGeom prst="rect">
                <a:avLst/>
              </a:prstGeom>
              <a:blipFill>
                <a:blip r:embed="rId26"/>
                <a:stretch>
                  <a:fillRect t="-16176" b="-14706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51719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4" grpId="0" animBg="1"/>
      <p:bldP spid="42" grpId="0"/>
      <p:bldP spid="43" grpId="0"/>
      <p:bldP spid="8" grpId="0" animBg="1"/>
      <p:bldP spid="44" grpId="0"/>
      <p:bldP spid="45" grpId="0"/>
      <p:bldP spid="47" grpId="0"/>
      <p:bldP spid="48" grpId="0"/>
      <p:bldP spid="49" grpId="0"/>
      <p:bldP spid="50" grpId="0"/>
      <p:bldP spid="53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F9E208A8-F3B5-438E-82E4-AA5407C3C503}"/>
              </a:ext>
            </a:extLst>
          </p:cNvPr>
          <p:cNvSpPr txBox="1"/>
          <p:nvPr/>
        </p:nvSpPr>
        <p:spPr>
          <a:xfrm>
            <a:off x="0" y="-6605"/>
            <a:ext cx="3961403" cy="584775"/>
          </a:xfrm>
          <a:prstGeom prst="homePlate">
            <a:avLst/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chemeClr val="tx1"/>
                </a:solidFill>
              </a:rPr>
              <a:t>Independent Practice</a:t>
            </a:r>
            <a:endParaRPr lang="en-AU" sz="3200" b="1" dirty="0">
              <a:solidFill>
                <a:schemeClr val="tx1"/>
              </a:solidFill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B5F9BA6B-65E9-BE1C-88A0-A84C1894DD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197" y="578170"/>
            <a:ext cx="8543925" cy="1325563"/>
          </a:xfrm>
        </p:spPr>
        <p:txBody>
          <a:bodyPr>
            <a:normAutofit/>
          </a:bodyPr>
          <a:lstStyle/>
          <a:p>
            <a:r>
              <a:rPr lang="en-US" sz="3600" dirty="0">
                <a:latin typeface="+mn-lt"/>
              </a:rPr>
              <a:t>Cambridge Ex 8C</a:t>
            </a:r>
          </a:p>
        </p:txBody>
      </p:sp>
    </p:spTree>
    <p:extLst>
      <p:ext uri="{BB962C8B-B14F-4D97-AF65-F5344CB8AC3E}">
        <p14:creationId xmlns:p14="http://schemas.microsoft.com/office/powerpoint/2010/main" val="285785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F9E208A8-F3B5-438E-82E4-AA5407C3C503}"/>
              </a:ext>
            </a:extLst>
          </p:cNvPr>
          <p:cNvSpPr txBox="1"/>
          <p:nvPr/>
        </p:nvSpPr>
        <p:spPr>
          <a:xfrm>
            <a:off x="0" y="-6605"/>
            <a:ext cx="5908707" cy="584775"/>
          </a:xfrm>
          <a:prstGeom prst="homePlate">
            <a:avLst/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chemeClr val="tx1"/>
                </a:solidFill>
              </a:rPr>
              <a:t>Theorem 1 – Angles in the </a:t>
            </a:r>
            <a:r>
              <a:rPr lang="en-US" sz="3200" b="1" dirty="0" err="1">
                <a:solidFill>
                  <a:schemeClr val="tx1"/>
                </a:solidFill>
              </a:rPr>
              <a:t>centre</a:t>
            </a:r>
            <a:endParaRPr lang="en-AU" sz="3200" b="1" dirty="0">
              <a:solidFill>
                <a:schemeClr val="tx1"/>
              </a:solidFill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0" y="734526"/>
            <a:ext cx="6797487" cy="10673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AU" sz="2400" dirty="0"/>
              <a:t>The angle at the centre of a circle is twice the angle at the circumference subtended by the same arc.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A0DA234-9881-D486-6D64-CA4A4CB14F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81682" y="139411"/>
            <a:ext cx="3343825" cy="1521246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39977546-3418-72E2-E5B2-57DD2D7F9506}"/>
              </a:ext>
            </a:extLst>
          </p:cNvPr>
          <p:cNvSpPr txBox="1"/>
          <p:nvPr/>
        </p:nvSpPr>
        <p:spPr>
          <a:xfrm>
            <a:off x="0" y="1958261"/>
            <a:ext cx="7312124" cy="584775"/>
          </a:xfrm>
          <a:prstGeom prst="homePlate">
            <a:avLst/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chemeClr val="tx1"/>
                </a:solidFill>
              </a:rPr>
              <a:t>Theorem 2 – Angles in the same segment</a:t>
            </a:r>
            <a:endParaRPr lang="en-AU" sz="3200" b="1" dirty="0">
              <a:solidFill>
                <a:schemeClr val="tx1"/>
              </a:solidFill>
            </a:endParaRPr>
          </a:p>
        </p:txBody>
      </p:sp>
      <p:sp>
        <p:nvSpPr>
          <p:cNvPr id="40" name="Content Placeholder 2">
            <a:extLst>
              <a:ext uri="{FF2B5EF4-FFF2-40B4-BE49-F238E27FC236}">
                <a16:creationId xmlns:a16="http://schemas.microsoft.com/office/drawing/2014/main" id="{D10BE66F-A64D-5085-81FC-2A27FC732219}"/>
              </a:ext>
            </a:extLst>
          </p:cNvPr>
          <p:cNvSpPr txBox="1">
            <a:spLocks/>
          </p:cNvSpPr>
          <p:nvPr/>
        </p:nvSpPr>
        <p:spPr>
          <a:xfrm>
            <a:off x="0" y="2699393"/>
            <a:ext cx="7312124" cy="5847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AU" sz="2400" dirty="0"/>
              <a:t>Angles in the same segment of a circle are equal</a:t>
            </a:r>
          </a:p>
        </p:txBody>
      </p:sp>
      <p:pic>
        <p:nvPicPr>
          <p:cNvPr id="54" name="Picture 53">
            <a:extLst>
              <a:ext uri="{FF2B5EF4-FFF2-40B4-BE49-F238E27FC236}">
                <a16:creationId xmlns:a16="http://schemas.microsoft.com/office/drawing/2014/main" id="{B9765B5D-AD2C-ED65-FC53-0796745A02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56976" y="1770397"/>
            <a:ext cx="1537641" cy="1592140"/>
          </a:xfrm>
          <a:prstGeom prst="rect">
            <a:avLst/>
          </a:prstGeom>
        </p:spPr>
      </p:pic>
      <p:sp>
        <p:nvSpPr>
          <p:cNvPr id="59" name="TextBox 58">
            <a:extLst>
              <a:ext uri="{FF2B5EF4-FFF2-40B4-BE49-F238E27FC236}">
                <a16:creationId xmlns:a16="http://schemas.microsoft.com/office/drawing/2014/main" id="{306ACB88-0AB6-6A56-86BC-FCECEBE019E5}"/>
              </a:ext>
            </a:extLst>
          </p:cNvPr>
          <p:cNvSpPr txBox="1"/>
          <p:nvPr/>
        </p:nvSpPr>
        <p:spPr>
          <a:xfrm>
            <a:off x="0" y="3533591"/>
            <a:ext cx="8520333" cy="584775"/>
          </a:xfrm>
          <a:prstGeom prst="homePlate">
            <a:avLst/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chemeClr val="tx1"/>
                </a:solidFill>
              </a:rPr>
              <a:t>Theorem 3 – Angle in a semicircle is a right angle</a:t>
            </a:r>
            <a:endParaRPr lang="en-AU" sz="3200" b="1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0" name="Content Placeholder 2">
                <a:extLst>
                  <a:ext uri="{FF2B5EF4-FFF2-40B4-BE49-F238E27FC236}">
                    <a16:creationId xmlns:a16="http://schemas.microsoft.com/office/drawing/2014/main" id="{54A42C80-F8E7-4660-B0A6-E88A55468ED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0" y="4274722"/>
                <a:ext cx="9036425" cy="791715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:r>
                  <a:rPr lang="en-AU" sz="2400" dirty="0"/>
                  <a:t>The angle subtended by a diameter at the circumference is equal to a right angle </a:t>
                </a:r>
                <a14:m>
                  <m:oMath xmlns:m="http://schemas.openxmlformats.org/officeDocument/2006/math"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(90°)</m:t>
                    </m:r>
                  </m:oMath>
                </a14:m>
                <a:endParaRPr lang="en-AU" sz="2400" dirty="0"/>
              </a:p>
              <a:p>
                <a:pPr marL="0" indent="0" algn="just">
                  <a:buNone/>
                </a:pPr>
                <a:endParaRPr lang="en-AU" sz="2400" dirty="0"/>
              </a:p>
            </p:txBody>
          </p:sp>
        </mc:Choice>
        <mc:Fallback xmlns="">
          <p:sp>
            <p:nvSpPr>
              <p:cNvPr id="60" name="Content Placeholder 2">
                <a:extLst>
                  <a:ext uri="{FF2B5EF4-FFF2-40B4-BE49-F238E27FC236}">
                    <a16:creationId xmlns:a16="http://schemas.microsoft.com/office/drawing/2014/main" id="{54A42C80-F8E7-4660-B0A6-E88A55468E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4274722"/>
                <a:ext cx="9036425" cy="791715"/>
              </a:xfrm>
              <a:prstGeom prst="rect">
                <a:avLst/>
              </a:prstGeom>
              <a:blipFill>
                <a:blip r:embed="rId4"/>
                <a:stretch>
                  <a:fillRect l="-1012" t="-10769" r="-1012" b="-12308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1" name="Picture 60">
            <a:extLst>
              <a:ext uri="{FF2B5EF4-FFF2-40B4-BE49-F238E27FC236}">
                <a16:creationId xmlns:a16="http://schemas.microsoft.com/office/drawing/2014/main" id="{4CEAD456-427E-7C19-8EE8-59A6261F3A1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83869" y="3495463"/>
            <a:ext cx="1612339" cy="1396442"/>
          </a:xfrm>
          <a:prstGeom prst="rect">
            <a:avLst/>
          </a:prstGeom>
        </p:spPr>
      </p:pic>
      <p:sp>
        <p:nvSpPr>
          <p:cNvPr id="62" name="TextBox 61">
            <a:extLst>
              <a:ext uri="{FF2B5EF4-FFF2-40B4-BE49-F238E27FC236}">
                <a16:creationId xmlns:a16="http://schemas.microsoft.com/office/drawing/2014/main" id="{075BC5B1-F6EB-2C75-4227-0D83DCD28E70}"/>
              </a:ext>
            </a:extLst>
          </p:cNvPr>
          <p:cNvSpPr txBox="1"/>
          <p:nvPr/>
        </p:nvSpPr>
        <p:spPr>
          <a:xfrm>
            <a:off x="2" y="5284812"/>
            <a:ext cx="7747723" cy="584775"/>
          </a:xfrm>
          <a:prstGeom prst="homePlate">
            <a:avLst/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chemeClr val="tx1"/>
                </a:solidFill>
              </a:rPr>
              <a:t>Theorem 4 – Angles of a Cyclic Quadrilateral</a:t>
            </a:r>
            <a:endParaRPr lang="en-AU" sz="3200" b="1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3" name="Content Placeholder 2">
                <a:extLst>
                  <a:ext uri="{FF2B5EF4-FFF2-40B4-BE49-F238E27FC236}">
                    <a16:creationId xmlns:a16="http://schemas.microsoft.com/office/drawing/2014/main" id="{2DA31EB9-7993-3000-F7B9-A6DB4E9CD1C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0" y="6025943"/>
                <a:ext cx="9036425" cy="791715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:r>
                  <a:rPr lang="en-AU" sz="2400" dirty="0"/>
                  <a:t>Opposite angles of a cyclic quadrilateral are supplementary </a:t>
                </a:r>
              </a:p>
              <a:p>
                <a:pPr marL="0" indent="0" algn="just">
                  <a:buNone/>
                </a:pPr>
                <a:r>
                  <a:rPr lang="en-AU" sz="2400" dirty="0"/>
                  <a:t>(i.e. they add up to </a:t>
                </a:r>
                <a14:m>
                  <m:oMath xmlns:m="http://schemas.openxmlformats.org/officeDocument/2006/math"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180°</m:t>
                    </m:r>
                  </m:oMath>
                </a14:m>
                <a:r>
                  <a:rPr lang="en-AU" sz="2400" dirty="0"/>
                  <a:t>)</a:t>
                </a:r>
              </a:p>
              <a:p>
                <a:pPr marL="0" indent="0" algn="just">
                  <a:buNone/>
                </a:pPr>
                <a:endParaRPr lang="en-AU" sz="2400" dirty="0"/>
              </a:p>
            </p:txBody>
          </p:sp>
        </mc:Choice>
        <mc:Fallback xmlns="">
          <p:sp>
            <p:nvSpPr>
              <p:cNvPr id="63" name="Content Placeholder 2">
                <a:extLst>
                  <a:ext uri="{FF2B5EF4-FFF2-40B4-BE49-F238E27FC236}">
                    <a16:creationId xmlns:a16="http://schemas.microsoft.com/office/drawing/2014/main" id="{2DA31EB9-7993-3000-F7B9-A6DB4E9CD1C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6025943"/>
                <a:ext cx="9036425" cy="791715"/>
              </a:xfrm>
              <a:prstGeom prst="rect">
                <a:avLst/>
              </a:prstGeom>
              <a:blipFill>
                <a:blip r:embed="rId6"/>
                <a:stretch>
                  <a:fillRect l="-1012" t="-10853" b="-29457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4" name="Picture 63">
            <a:extLst>
              <a:ext uri="{FF2B5EF4-FFF2-40B4-BE49-F238E27FC236}">
                <a16:creationId xmlns:a16="http://schemas.microsoft.com/office/drawing/2014/main" id="{33B29580-1AC9-744B-04E4-3EF733BD01F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486875" y="5024831"/>
            <a:ext cx="1658233" cy="1658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6651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F9E208A8-F3B5-438E-82E4-AA5407C3C503}"/>
              </a:ext>
            </a:extLst>
          </p:cNvPr>
          <p:cNvSpPr txBox="1"/>
          <p:nvPr/>
        </p:nvSpPr>
        <p:spPr>
          <a:xfrm>
            <a:off x="0" y="-6605"/>
            <a:ext cx="8923923" cy="584775"/>
          </a:xfrm>
          <a:prstGeom prst="homePlate">
            <a:avLst/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chemeClr val="tx1"/>
                </a:solidFill>
              </a:rPr>
              <a:t>Theorem 5 – Tangent is perpendicular to the radius</a:t>
            </a:r>
            <a:endParaRPr lang="en-AU" sz="3200" b="1" dirty="0">
              <a:solidFill>
                <a:schemeClr val="tx1"/>
              </a:solidFill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0" y="734526"/>
            <a:ext cx="9452540" cy="10673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AU" sz="2400" dirty="0"/>
              <a:t>A tangent to a circle is perpendicular to the radius drawn from the point of contact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FE6C4CF-FE5E-663D-75DE-82CD3C3426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71068" y="161108"/>
            <a:ext cx="2115965" cy="182905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05BF0BAA-10B8-4722-13FE-8D0A0C2FC54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9471" t="40660" r="1192" b="2241"/>
          <a:stretch/>
        </p:blipFill>
        <p:spPr>
          <a:xfrm>
            <a:off x="9644404" y="2462600"/>
            <a:ext cx="2115965" cy="1345478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57E7D969-FB3D-C645-FF69-C9219A9B8C4A}"/>
              </a:ext>
            </a:extLst>
          </p:cNvPr>
          <p:cNvSpPr txBox="1"/>
          <p:nvPr/>
        </p:nvSpPr>
        <p:spPr>
          <a:xfrm>
            <a:off x="0" y="2011281"/>
            <a:ext cx="10001848" cy="584775"/>
          </a:xfrm>
          <a:prstGeom prst="homePlate">
            <a:avLst/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chemeClr val="tx1"/>
                </a:solidFill>
              </a:rPr>
              <a:t>Theorem 6 –  Two tangents drawn the same point a point</a:t>
            </a:r>
            <a:endParaRPr lang="en-AU" sz="3200" b="1" dirty="0">
              <a:solidFill>
                <a:schemeClr val="tx1"/>
              </a:solidFill>
            </a:endParaRP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704F1C87-024D-4920-BECA-2E0EDA141FBB}"/>
              </a:ext>
            </a:extLst>
          </p:cNvPr>
          <p:cNvSpPr txBox="1">
            <a:spLocks/>
          </p:cNvSpPr>
          <p:nvPr/>
        </p:nvSpPr>
        <p:spPr>
          <a:xfrm>
            <a:off x="0" y="2752412"/>
            <a:ext cx="9452540" cy="10673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AU" sz="2400" dirty="0"/>
              <a:t>Two tangents drawn from an external point to a circle are of equal length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41EDF931-FF3B-A077-85BE-E6B2EF5330D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0817" r="2104" b="68016"/>
          <a:stretch/>
        </p:blipFill>
        <p:spPr>
          <a:xfrm>
            <a:off x="9307845" y="4860522"/>
            <a:ext cx="2172034" cy="1679645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3054C319-8A08-607E-9AB3-00FE6647B286}"/>
              </a:ext>
            </a:extLst>
          </p:cNvPr>
          <p:cNvSpPr txBox="1"/>
          <p:nvPr/>
        </p:nvSpPr>
        <p:spPr>
          <a:xfrm>
            <a:off x="-4683" y="4375693"/>
            <a:ext cx="7275196" cy="584775"/>
          </a:xfrm>
          <a:prstGeom prst="homePlate">
            <a:avLst/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chemeClr val="tx1"/>
                </a:solidFill>
              </a:rPr>
              <a:t>Theorem 7 –  Angle in Alternate segment</a:t>
            </a:r>
            <a:endParaRPr lang="en-AU" sz="3200" b="1" dirty="0">
              <a:solidFill>
                <a:schemeClr val="tx1"/>
              </a:solidFill>
            </a:endParaRPr>
          </a:p>
        </p:txBody>
      </p:sp>
      <p:sp>
        <p:nvSpPr>
          <p:cNvPr id="29" name="Content Placeholder 2">
            <a:extLst>
              <a:ext uri="{FF2B5EF4-FFF2-40B4-BE49-F238E27FC236}">
                <a16:creationId xmlns:a16="http://schemas.microsoft.com/office/drawing/2014/main" id="{D5EDC6CA-828D-7F1E-0A9E-63592395AA96}"/>
              </a:ext>
            </a:extLst>
          </p:cNvPr>
          <p:cNvSpPr txBox="1">
            <a:spLocks/>
          </p:cNvSpPr>
          <p:nvPr/>
        </p:nvSpPr>
        <p:spPr>
          <a:xfrm>
            <a:off x="-4683" y="5116824"/>
            <a:ext cx="9452540" cy="10673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AU" sz="2400" dirty="0"/>
              <a:t>The angle between a tangent and a chord drawn from the point of contact is equal to any angle in the alternate segment.</a:t>
            </a:r>
          </a:p>
        </p:txBody>
      </p:sp>
    </p:spTree>
    <p:extLst>
      <p:ext uri="{BB962C8B-B14F-4D97-AF65-F5344CB8AC3E}">
        <p14:creationId xmlns:p14="http://schemas.microsoft.com/office/powerpoint/2010/main" val="38528828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D97D91C4-CD4D-E6F4-A55C-AA4E5E2D74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83761" y="1488032"/>
            <a:ext cx="2808543" cy="178944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9E208A8-F3B5-438E-82E4-AA5407C3C503}"/>
              </a:ext>
            </a:extLst>
          </p:cNvPr>
          <p:cNvSpPr txBox="1"/>
          <p:nvPr/>
        </p:nvSpPr>
        <p:spPr>
          <a:xfrm>
            <a:off x="0" y="-6605"/>
            <a:ext cx="2155356" cy="584775"/>
          </a:xfrm>
          <a:prstGeom prst="homePlate">
            <a:avLst/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chemeClr val="tx1"/>
                </a:solidFill>
              </a:rPr>
              <a:t>Theorem 8</a:t>
            </a:r>
            <a:endParaRPr lang="en-AU" sz="3200" b="1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Content Placeholder 2"/>
              <p:cNvSpPr txBox="1">
                <a:spLocks/>
              </p:cNvSpPr>
              <p:nvPr/>
            </p:nvSpPr>
            <p:spPr>
              <a:xfrm>
                <a:off x="0" y="734526"/>
                <a:ext cx="9452540" cy="1067379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:r>
                  <a:rPr lang="en-AU" sz="2400" dirty="0"/>
                  <a:t>If </a:t>
                </a:r>
                <a14:m>
                  <m:oMath xmlns:m="http://schemas.openxmlformats.org/officeDocument/2006/math"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𝐴𝐵</m:t>
                    </m:r>
                  </m:oMath>
                </a14:m>
                <a:r>
                  <a:rPr lang="en-AU" sz="2400" dirty="0"/>
                  <a:t> and </a:t>
                </a:r>
                <a14:m>
                  <m:oMath xmlns:m="http://schemas.openxmlformats.org/officeDocument/2006/math"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𝐶𝐷</m:t>
                    </m:r>
                  </m:oMath>
                </a14:m>
                <a:r>
                  <a:rPr lang="en-AU" sz="2400" dirty="0"/>
                  <a:t> are two chords of a circle that cut at a point </a:t>
                </a:r>
                <a14:m>
                  <m:oMath xmlns:m="http://schemas.openxmlformats.org/officeDocument/2006/math"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𝑃</m:t>
                    </m:r>
                  </m:oMath>
                </a14:m>
                <a:r>
                  <a:rPr lang="en-AU" sz="2400" dirty="0"/>
                  <a:t> </a:t>
                </a:r>
              </a:p>
              <a:p>
                <a:pPr marL="0" indent="0" algn="just">
                  <a:buNone/>
                </a:pPr>
                <a:r>
                  <a:rPr lang="en-AU" sz="2400" dirty="0"/>
                  <a:t>(which may be inside or outside the circle, then </a:t>
                </a:r>
                <a14:m>
                  <m:oMath xmlns:m="http://schemas.openxmlformats.org/officeDocument/2006/math"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𝑃𝐴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×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𝑃𝐵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𝑃𝐶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×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𝑃𝐷</m:t>
                    </m:r>
                  </m:oMath>
                </a14:m>
                <a:r>
                  <a:rPr lang="en-AU" sz="2400" dirty="0"/>
                  <a:t> </a:t>
                </a:r>
              </a:p>
            </p:txBody>
          </p:sp>
        </mc:Choice>
        <mc:Fallback xmlns="">
          <p:sp>
            <p:nvSpPr>
              <p:cNvPr id="11" name="Content Placeholder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734526"/>
                <a:ext cx="9452540" cy="1067379"/>
              </a:xfrm>
              <a:prstGeom prst="rect">
                <a:avLst/>
              </a:prstGeom>
              <a:blipFill>
                <a:blip r:embed="rId3"/>
                <a:stretch>
                  <a:fillRect l="-967" t="-7955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BD39AF86-31DC-734C-5DBD-7934E24DD292}"/>
              </a:ext>
            </a:extLst>
          </p:cNvPr>
          <p:cNvSpPr txBox="1">
            <a:spLocks/>
          </p:cNvSpPr>
          <p:nvPr/>
        </p:nvSpPr>
        <p:spPr>
          <a:xfrm>
            <a:off x="68525" y="3235237"/>
            <a:ext cx="2077560" cy="67293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AU" sz="2400" b="1" dirty="0"/>
              <a:t>Proof: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6" name="Ink 15">
                <a:extLst>
                  <a:ext uri="{FF2B5EF4-FFF2-40B4-BE49-F238E27FC236}">
                    <a16:creationId xmlns:a16="http://schemas.microsoft.com/office/drawing/2014/main" id="{0170C2B6-E46D-13F8-DC9C-371E84F1A5CF}"/>
                  </a:ext>
                </a:extLst>
              </p14:cNvPr>
              <p14:cNvContentPartPr/>
              <p14:nvPr/>
            </p14:nvContentPartPr>
            <p14:xfrm>
              <a:off x="10444966" y="4319301"/>
              <a:ext cx="360" cy="360"/>
            </p14:xfrm>
          </p:contentPart>
        </mc:Choice>
        <mc:Fallback xmlns="">
          <p:pic>
            <p:nvPicPr>
              <p:cNvPr id="16" name="Ink 15">
                <a:extLst>
                  <a:ext uri="{FF2B5EF4-FFF2-40B4-BE49-F238E27FC236}">
                    <a16:creationId xmlns:a16="http://schemas.microsoft.com/office/drawing/2014/main" id="{0170C2B6-E46D-13F8-DC9C-371E84F1A5CF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0435966" y="4310301"/>
                <a:ext cx="18000" cy="18000"/>
              </a:xfrm>
              <a:prstGeom prst="rect">
                <a:avLst/>
              </a:prstGeom>
            </p:spPr>
          </p:pic>
        </mc:Fallback>
      </mc:AlternateContent>
      <p:pic>
        <p:nvPicPr>
          <p:cNvPr id="2" name="Picture 1">
            <a:extLst>
              <a:ext uri="{FF2B5EF4-FFF2-40B4-BE49-F238E27FC236}">
                <a16:creationId xmlns:a16="http://schemas.microsoft.com/office/drawing/2014/main" id="{7AC5DBD4-C2E1-2894-55F0-FC52A07702F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46718" y="1540051"/>
            <a:ext cx="1857553" cy="178944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347D3C8-CB12-8442-9475-AB60C1348D7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498791" y="3661938"/>
            <a:ext cx="2815238" cy="3033377"/>
          </a:xfrm>
          <a:prstGeom prst="rect">
            <a:avLst/>
          </a:prstGeom>
        </p:spPr>
      </p:pic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863FB6DC-5EAC-1AB3-F51E-E1C5995BA99E}"/>
              </a:ext>
            </a:extLst>
          </p:cNvPr>
          <p:cNvCxnSpPr>
            <a:cxnSpLocks/>
          </p:cNvCxnSpPr>
          <p:nvPr/>
        </p:nvCxnSpPr>
        <p:spPr>
          <a:xfrm flipH="1" flipV="1">
            <a:off x="8300466" y="3939817"/>
            <a:ext cx="201953" cy="241791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8E8CA2D9-3D62-349F-C85B-10821B7A4FFC}"/>
              </a:ext>
            </a:extLst>
          </p:cNvPr>
          <p:cNvCxnSpPr>
            <a:cxnSpLocks/>
          </p:cNvCxnSpPr>
          <p:nvPr/>
        </p:nvCxnSpPr>
        <p:spPr>
          <a:xfrm>
            <a:off x="9822293" y="4160002"/>
            <a:ext cx="0" cy="186666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Content Placeholder 2">
                <a:extLst>
                  <a:ext uri="{FF2B5EF4-FFF2-40B4-BE49-F238E27FC236}">
                    <a16:creationId xmlns:a16="http://schemas.microsoft.com/office/drawing/2014/main" id="{E4AFFCCF-0A88-512E-F184-9D96C86FE6D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23271" y="3688875"/>
                <a:ext cx="6345986" cy="729604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 xmlns:m="http://schemas.openxmlformats.org/officeDocument/2006/math"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∠</m:t>
                    </m:r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𝐴𝑃𝐶</m:t>
                    </m:r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=∠</m:t>
                    </m:r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𝐷𝑃𝐵</m:t>
                    </m:r>
                  </m:oMath>
                </a14:m>
                <a:r>
                  <a:rPr lang="en-AU" sz="2000" dirty="0"/>
                  <a:t> (Vertically opposite angles are equal)</a:t>
                </a:r>
              </a:p>
            </p:txBody>
          </p:sp>
        </mc:Choice>
        <mc:Fallback xmlns="">
          <p:sp>
            <p:nvSpPr>
              <p:cNvPr id="27" name="Content Placeholder 2">
                <a:extLst>
                  <a:ext uri="{FF2B5EF4-FFF2-40B4-BE49-F238E27FC236}">
                    <a16:creationId xmlns:a16="http://schemas.microsoft.com/office/drawing/2014/main" id="{E4AFFCCF-0A88-512E-F184-9D96C86FE6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3271" y="3688875"/>
                <a:ext cx="6345986" cy="729604"/>
              </a:xfrm>
              <a:prstGeom prst="rect">
                <a:avLst/>
              </a:prstGeom>
              <a:blipFill>
                <a:blip r:embed="rId8"/>
                <a:stretch>
                  <a:fillRect t="-8333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Content Placeholder 2">
                <a:extLst>
                  <a:ext uri="{FF2B5EF4-FFF2-40B4-BE49-F238E27FC236}">
                    <a16:creationId xmlns:a16="http://schemas.microsoft.com/office/drawing/2014/main" id="{79864DF5-61DF-1753-F8B6-5657FA72621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945480" y="4747455"/>
                <a:ext cx="602377" cy="43117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𝑃</m:t>
                      </m:r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19" name="Content Placeholder 2">
                <a:extLst>
                  <a:ext uri="{FF2B5EF4-FFF2-40B4-BE49-F238E27FC236}">
                    <a16:creationId xmlns:a16="http://schemas.microsoft.com/office/drawing/2014/main" id="{79864DF5-61DF-1753-F8B6-5657FA72621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45480" y="4747455"/>
                <a:ext cx="602377" cy="431171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Content Placeholder 2">
                <a:extLst>
                  <a:ext uri="{FF2B5EF4-FFF2-40B4-BE49-F238E27FC236}">
                    <a16:creationId xmlns:a16="http://schemas.microsoft.com/office/drawing/2014/main" id="{DCB87B5F-0C35-1C8A-E571-214778ABE21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23271" y="4150306"/>
                <a:ext cx="6345986" cy="43787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 xmlns:m="http://schemas.openxmlformats.org/officeDocument/2006/math"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∠</m:t>
                    </m:r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𝐶𝐴𝑃</m:t>
                    </m:r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=∠</m:t>
                    </m:r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𝐵𝐷𝑃</m:t>
                    </m:r>
                  </m:oMath>
                </a14:m>
                <a:r>
                  <a:rPr lang="en-AU" sz="2000" dirty="0"/>
                  <a:t> (Angles in the same segment are equal)</a:t>
                </a:r>
              </a:p>
            </p:txBody>
          </p:sp>
        </mc:Choice>
        <mc:Fallback xmlns="">
          <p:sp>
            <p:nvSpPr>
              <p:cNvPr id="28" name="Content Placeholder 2">
                <a:extLst>
                  <a:ext uri="{FF2B5EF4-FFF2-40B4-BE49-F238E27FC236}">
                    <a16:creationId xmlns:a16="http://schemas.microsoft.com/office/drawing/2014/main" id="{DCB87B5F-0C35-1C8A-E571-214778ABE21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3271" y="4150306"/>
                <a:ext cx="6345986" cy="437871"/>
              </a:xfrm>
              <a:prstGeom prst="rect">
                <a:avLst/>
              </a:prstGeom>
              <a:blipFill>
                <a:blip r:embed="rId10"/>
                <a:stretch>
                  <a:fillRect t="-15278" b="-8333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Content Placeholder 2">
                <a:extLst>
                  <a:ext uri="{FF2B5EF4-FFF2-40B4-BE49-F238E27FC236}">
                    <a16:creationId xmlns:a16="http://schemas.microsoft.com/office/drawing/2014/main" id="{AAEDEE2E-2BB6-E150-CCFE-3296DE25D91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23271" y="4582320"/>
                <a:ext cx="6345986" cy="43787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 xmlns:m="http://schemas.openxmlformats.org/officeDocument/2006/math"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∠</m:t>
                    </m:r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𝐴𝐶𝑃</m:t>
                    </m:r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=∠</m:t>
                    </m:r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𝐷𝐵𝑃</m:t>
                    </m:r>
                  </m:oMath>
                </a14:m>
                <a:r>
                  <a:rPr lang="en-AU" sz="2000" dirty="0"/>
                  <a:t> (Angles in the same segment are equal)</a:t>
                </a:r>
              </a:p>
            </p:txBody>
          </p:sp>
        </mc:Choice>
        <mc:Fallback xmlns="">
          <p:sp>
            <p:nvSpPr>
              <p:cNvPr id="29" name="Content Placeholder 2">
                <a:extLst>
                  <a:ext uri="{FF2B5EF4-FFF2-40B4-BE49-F238E27FC236}">
                    <a16:creationId xmlns:a16="http://schemas.microsoft.com/office/drawing/2014/main" id="{AAEDEE2E-2BB6-E150-CCFE-3296DE25D91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3271" y="4582320"/>
                <a:ext cx="6345986" cy="437871"/>
              </a:xfrm>
              <a:prstGeom prst="rect">
                <a:avLst/>
              </a:prstGeom>
              <a:blipFill>
                <a:blip r:embed="rId11"/>
                <a:stretch>
                  <a:fillRect t="-15278" b="-8333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Content Placeholder 2">
                <a:extLst>
                  <a:ext uri="{FF2B5EF4-FFF2-40B4-BE49-F238E27FC236}">
                    <a16:creationId xmlns:a16="http://schemas.microsoft.com/office/drawing/2014/main" id="{EA991C59-C44E-3B84-A064-A01A7CA9E19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46981" y="4995773"/>
                <a:ext cx="6345986" cy="43787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 xmlns:m="http://schemas.openxmlformats.org/officeDocument/2006/math">
                    <m:r>
                      <a:rPr lang="en-AU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𝐴𝐶𝑃</m:t>
                    </m:r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~∆</m:t>
                    </m:r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𝐷𝐵𝑃</m:t>
                    </m:r>
                  </m:oMath>
                </a14:m>
                <a:r>
                  <a:rPr lang="en-AU" sz="2000" dirty="0"/>
                  <a:t> (AAA)</a:t>
                </a:r>
              </a:p>
            </p:txBody>
          </p:sp>
        </mc:Choice>
        <mc:Fallback xmlns="">
          <p:sp>
            <p:nvSpPr>
              <p:cNvPr id="30" name="Content Placeholder 2">
                <a:extLst>
                  <a:ext uri="{FF2B5EF4-FFF2-40B4-BE49-F238E27FC236}">
                    <a16:creationId xmlns:a16="http://schemas.microsoft.com/office/drawing/2014/main" id="{EA991C59-C44E-3B84-A064-A01A7CA9E19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6981" y="4995773"/>
                <a:ext cx="6345986" cy="437871"/>
              </a:xfrm>
              <a:prstGeom prst="rect">
                <a:avLst/>
              </a:prstGeom>
              <a:blipFill>
                <a:blip r:embed="rId12"/>
                <a:stretch>
                  <a:fillRect t="-15493" b="-9859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Content Placeholder 2">
                <a:extLst>
                  <a:ext uri="{FF2B5EF4-FFF2-40B4-BE49-F238E27FC236}">
                    <a16:creationId xmlns:a16="http://schemas.microsoft.com/office/drawing/2014/main" id="{D03D8B3A-E242-6DE3-3E4E-E89E8B419CE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29093" y="5431591"/>
                <a:ext cx="7775621" cy="514739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AU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AU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𝑃𝐴</m:t>
                        </m:r>
                      </m:num>
                      <m:den>
                        <m:r>
                          <a:rPr lang="en-AU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𝑃𝐶</m:t>
                        </m:r>
                      </m:den>
                    </m:f>
                    <m:r>
                      <a:rPr lang="en-AU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AU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AU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𝑃𝐷</m:t>
                        </m:r>
                      </m:num>
                      <m:den>
                        <m:r>
                          <a:rPr lang="en-AU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𝑃𝐵</m:t>
                        </m:r>
                      </m:den>
                    </m:f>
                  </m:oMath>
                </a14:m>
                <a:r>
                  <a:rPr lang="en-AU" sz="2000" dirty="0"/>
                  <a:t> (Corresponding sides in similar triangles have the same ratio)</a:t>
                </a:r>
              </a:p>
            </p:txBody>
          </p:sp>
        </mc:Choice>
        <mc:Fallback xmlns="">
          <p:sp>
            <p:nvSpPr>
              <p:cNvPr id="31" name="Content Placeholder 2">
                <a:extLst>
                  <a:ext uri="{FF2B5EF4-FFF2-40B4-BE49-F238E27FC236}">
                    <a16:creationId xmlns:a16="http://schemas.microsoft.com/office/drawing/2014/main" id="{D03D8B3A-E242-6DE3-3E4E-E89E8B419CE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9093" y="5431591"/>
                <a:ext cx="7775621" cy="514739"/>
              </a:xfrm>
              <a:prstGeom prst="rect">
                <a:avLst/>
              </a:prstGeom>
              <a:blipFill>
                <a:blip r:embed="rId13"/>
                <a:stretch>
                  <a:fillRect b="-5952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Content Placeholder 2">
                <a:extLst>
                  <a:ext uri="{FF2B5EF4-FFF2-40B4-BE49-F238E27FC236}">
                    <a16:creationId xmlns:a16="http://schemas.microsoft.com/office/drawing/2014/main" id="{1E28063B-5F16-D33B-DB81-645A2611F38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29092" y="6100360"/>
                <a:ext cx="7775621" cy="514739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 xmlns:m="http://schemas.openxmlformats.org/officeDocument/2006/math">
                    <m:r>
                      <a:rPr lang="en-AU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𝑃𝐴</m:t>
                    </m:r>
                    <m:r>
                      <a:rPr lang="en-AU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en-AU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𝑃𝐵</m:t>
                    </m:r>
                    <m:r>
                      <a:rPr lang="en-AU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n-AU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𝑃𝐶</m:t>
                    </m:r>
                    <m:r>
                      <a:rPr lang="en-AU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en-AU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𝑃𝐷</m:t>
                    </m:r>
                  </m:oMath>
                </a14:m>
                <a:r>
                  <a:rPr lang="en-AU" sz="2000" dirty="0"/>
                  <a:t> (Proved)</a:t>
                </a:r>
              </a:p>
            </p:txBody>
          </p:sp>
        </mc:Choice>
        <mc:Fallback xmlns="">
          <p:sp>
            <p:nvSpPr>
              <p:cNvPr id="32" name="Content Placeholder 2">
                <a:extLst>
                  <a:ext uri="{FF2B5EF4-FFF2-40B4-BE49-F238E27FC236}">
                    <a16:creationId xmlns:a16="http://schemas.microsoft.com/office/drawing/2014/main" id="{1E28063B-5F16-D33B-DB81-645A2611F3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9092" y="6100360"/>
                <a:ext cx="7775621" cy="514739"/>
              </a:xfrm>
              <a:prstGeom prst="rect">
                <a:avLst/>
              </a:prstGeom>
              <a:blipFill>
                <a:blip r:embed="rId14"/>
                <a:stretch>
                  <a:fillRect t="-13095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21854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7" grpId="0"/>
      <p:bldP spid="19" grpId="0"/>
      <p:bldP spid="28" grpId="0"/>
      <p:bldP spid="29" grpId="0"/>
      <p:bldP spid="30" grpId="0"/>
      <p:bldP spid="31" grpId="0"/>
      <p:bldP spid="3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DD9C7B0-0748-51C8-65EE-BE770CE9F7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67072" y="2939902"/>
            <a:ext cx="2551771" cy="255177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9E208A8-F3B5-438E-82E4-AA5407C3C503}"/>
              </a:ext>
            </a:extLst>
          </p:cNvPr>
          <p:cNvSpPr txBox="1"/>
          <p:nvPr/>
        </p:nvSpPr>
        <p:spPr>
          <a:xfrm>
            <a:off x="0" y="-6605"/>
            <a:ext cx="2155356" cy="584775"/>
          </a:xfrm>
          <a:prstGeom prst="homePlate">
            <a:avLst/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chemeClr val="tx1"/>
                </a:solidFill>
              </a:rPr>
              <a:t>Theorem 9</a:t>
            </a:r>
            <a:endParaRPr lang="en-AU" sz="3200" b="1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Content Placeholder 2"/>
              <p:cNvSpPr txBox="1">
                <a:spLocks/>
              </p:cNvSpPr>
              <p:nvPr/>
            </p:nvSpPr>
            <p:spPr>
              <a:xfrm>
                <a:off x="0" y="734526"/>
                <a:ext cx="9406218" cy="1067379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:r>
                  <a:rPr lang="en-AU" sz="2400" dirty="0"/>
                  <a:t>If </a:t>
                </a:r>
                <a14:m>
                  <m:oMath xmlns:m="http://schemas.openxmlformats.org/officeDocument/2006/math"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𝑃</m:t>
                    </m:r>
                  </m:oMath>
                </a14:m>
                <a:r>
                  <a:rPr lang="en-AU" sz="2400" dirty="0"/>
                  <a:t> is a point outside a circle and </a:t>
                </a:r>
                <a14:m>
                  <m:oMath xmlns:m="http://schemas.openxmlformats.org/officeDocument/2006/math"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𝑇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, 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, 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𝐵</m:t>
                    </m:r>
                  </m:oMath>
                </a14:m>
                <a:r>
                  <a:rPr lang="en-AU" sz="2400" dirty="0"/>
                  <a:t> are points on the circle such that </a:t>
                </a:r>
                <a14:m>
                  <m:oMath xmlns:m="http://schemas.openxmlformats.org/officeDocument/2006/math"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𝑃𝑇</m:t>
                    </m:r>
                  </m:oMath>
                </a14:m>
                <a:r>
                  <a:rPr lang="en-AU" sz="2400" dirty="0"/>
                  <a:t> is a tangent and </a:t>
                </a:r>
                <a14:m>
                  <m:oMath xmlns:m="http://schemas.openxmlformats.org/officeDocument/2006/math">
                    <m:r>
                      <a:rPr lang="en-AU" sz="2400" i="1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𝐴𝐵</m:t>
                    </m:r>
                  </m:oMath>
                </a14:m>
                <a:r>
                  <a:rPr lang="en-AU" sz="2400" dirty="0"/>
                  <a:t> is a secant, then </a:t>
                </a:r>
                <a14:m>
                  <m:oMath xmlns:m="http://schemas.openxmlformats.org/officeDocument/2006/math">
                    <m:r>
                      <a:rPr lang="en-AU" sz="2400" i="1">
                        <a:latin typeface="Cambria Math" panose="02040503050406030204" pitchFamily="18" charset="0"/>
                      </a:rPr>
                      <m:t>𝑃</m:t>
                    </m:r>
                    <m:sSup>
                      <m:sSupPr>
                        <m:ctrlPr>
                          <a:rPr lang="en-AU" sz="24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AU" sz="2400" i="1"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p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𝑃𝐴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×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𝑃𝐵</m:t>
                    </m:r>
                  </m:oMath>
                </a14:m>
                <a:endParaRPr lang="en-AU" sz="2400" dirty="0"/>
              </a:p>
            </p:txBody>
          </p:sp>
        </mc:Choice>
        <mc:Fallback xmlns="">
          <p:sp>
            <p:nvSpPr>
              <p:cNvPr id="11" name="Content Placeholder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734526"/>
                <a:ext cx="9406218" cy="1067379"/>
              </a:xfrm>
              <a:prstGeom prst="rect">
                <a:avLst/>
              </a:prstGeom>
              <a:blipFill>
                <a:blip r:embed="rId3"/>
                <a:stretch>
                  <a:fillRect l="-972" t="-7955" r="-972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BD39AF86-31DC-734C-5DBD-7934E24DD292}"/>
              </a:ext>
            </a:extLst>
          </p:cNvPr>
          <p:cNvSpPr txBox="1">
            <a:spLocks/>
          </p:cNvSpPr>
          <p:nvPr/>
        </p:nvSpPr>
        <p:spPr>
          <a:xfrm>
            <a:off x="-72669" y="1861461"/>
            <a:ext cx="2077560" cy="67293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AU" sz="2400" b="1" dirty="0"/>
              <a:t>Proof: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6" name="Ink 15">
                <a:extLst>
                  <a:ext uri="{FF2B5EF4-FFF2-40B4-BE49-F238E27FC236}">
                    <a16:creationId xmlns:a16="http://schemas.microsoft.com/office/drawing/2014/main" id="{0170C2B6-E46D-13F8-DC9C-371E84F1A5CF}"/>
                  </a:ext>
                </a:extLst>
              </p14:cNvPr>
              <p14:cNvContentPartPr/>
              <p14:nvPr/>
            </p14:nvContentPartPr>
            <p14:xfrm>
              <a:off x="10444966" y="4319301"/>
              <a:ext cx="360" cy="360"/>
            </p14:xfrm>
          </p:contentPart>
        </mc:Choice>
        <mc:Fallback xmlns="">
          <p:pic>
            <p:nvPicPr>
              <p:cNvPr id="16" name="Ink 15">
                <a:extLst>
                  <a:ext uri="{FF2B5EF4-FFF2-40B4-BE49-F238E27FC236}">
                    <a16:creationId xmlns:a16="http://schemas.microsoft.com/office/drawing/2014/main" id="{0170C2B6-E46D-13F8-DC9C-371E84F1A5CF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0435966" y="4310301"/>
                <a:ext cx="18000" cy="18000"/>
              </a:xfrm>
              <a:prstGeom prst="rect">
                <a:avLst/>
              </a:prstGeom>
            </p:spPr>
          </p:pic>
        </mc:Fallback>
      </mc:AlternateContent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863FB6DC-5EAC-1AB3-F51E-E1C5995BA99E}"/>
              </a:ext>
            </a:extLst>
          </p:cNvPr>
          <p:cNvCxnSpPr>
            <a:cxnSpLocks/>
            <a:endCxn id="19" idx="3"/>
          </p:cNvCxnSpPr>
          <p:nvPr/>
        </p:nvCxnSpPr>
        <p:spPr>
          <a:xfrm flipH="1">
            <a:off x="7550553" y="2597533"/>
            <a:ext cx="3328724" cy="172176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8E8CA2D9-3D62-349F-C85B-10821B7A4FFC}"/>
              </a:ext>
            </a:extLst>
          </p:cNvPr>
          <p:cNvCxnSpPr>
            <a:cxnSpLocks/>
            <a:stCxn id="19" idx="3"/>
          </p:cNvCxnSpPr>
          <p:nvPr/>
        </p:nvCxnSpPr>
        <p:spPr>
          <a:xfrm>
            <a:off x="7550553" y="4319301"/>
            <a:ext cx="3931101" cy="70089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Content Placeholder 2">
                <a:extLst>
                  <a:ext uri="{FF2B5EF4-FFF2-40B4-BE49-F238E27FC236}">
                    <a16:creationId xmlns:a16="http://schemas.microsoft.com/office/drawing/2014/main" id="{E4AFFCCF-0A88-512E-F184-9D96C86FE6D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1978" y="2289571"/>
                <a:ext cx="6345986" cy="418123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:r>
                  <a:rPr lang="en-AU" sz="2000" b="0" dirty="0"/>
                  <a:t>Let </a:t>
                </a:r>
                <a14:m>
                  <m:oMath xmlns:m="http://schemas.openxmlformats.org/officeDocument/2006/math"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∠</m:t>
                    </m:r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𝑇𝑃𝐵</m:t>
                    </m:r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𝛼</m:t>
                    </m:r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, ∠</m:t>
                    </m:r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𝑃𝐵𝑇</m:t>
                    </m:r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𝛽</m:t>
                    </m:r>
                  </m:oMath>
                </a14:m>
                <a:r>
                  <a:rPr lang="en-AU" sz="2000" dirty="0"/>
                  <a:t> </a:t>
                </a:r>
              </a:p>
            </p:txBody>
          </p:sp>
        </mc:Choice>
        <mc:Fallback xmlns="">
          <p:sp>
            <p:nvSpPr>
              <p:cNvPr id="27" name="Content Placeholder 2">
                <a:extLst>
                  <a:ext uri="{FF2B5EF4-FFF2-40B4-BE49-F238E27FC236}">
                    <a16:creationId xmlns:a16="http://schemas.microsoft.com/office/drawing/2014/main" id="{E4AFFCCF-0A88-512E-F184-9D96C86FE6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978" y="2289571"/>
                <a:ext cx="6345986" cy="418123"/>
              </a:xfrm>
              <a:prstGeom prst="rect">
                <a:avLst/>
              </a:prstGeom>
              <a:blipFill>
                <a:blip r:embed="rId6"/>
                <a:stretch>
                  <a:fillRect l="-961" t="-16176" b="-14706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Content Placeholder 2">
                <a:extLst>
                  <a:ext uri="{FF2B5EF4-FFF2-40B4-BE49-F238E27FC236}">
                    <a16:creationId xmlns:a16="http://schemas.microsoft.com/office/drawing/2014/main" id="{79864DF5-61DF-1753-F8B6-5657FA72621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948176" y="4103715"/>
                <a:ext cx="602377" cy="43117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𝑃</m:t>
                      </m:r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19" name="Content Placeholder 2">
                <a:extLst>
                  <a:ext uri="{FF2B5EF4-FFF2-40B4-BE49-F238E27FC236}">
                    <a16:creationId xmlns:a16="http://schemas.microsoft.com/office/drawing/2014/main" id="{79864DF5-61DF-1753-F8B6-5657FA72621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48176" y="4103715"/>
                <a:ext cx="602377" cy="431171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" name="Picture 19">
            <a:extLst>
              <a:ext uri="{FF2B5EF4-FFF2-40B4-BE49-F238E27FC236}">
                <a16:creationId xmlns:a16="http://schemas.microsoft.com/office/drawing/2014/main" id="{D29EB2CF-5F6B-B4A7-9B7F-1A80A9705E31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72484" t="30408" r="1489" b="31625"/>
          <a:stretch/>
        </p:blipFill>
        <p:spPr>
          <a:xfrm>
            <a:off x="9547857" y="321531"/>
            <a:ext cx="2662840" cy="191693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3" name="Content Placeholder 2">
                <a:extLst>
                  <a:ext uri="{FF2B5EF4-FFF2-40B4-BE49-F238E27FC236}">
                    <a16:creationId xmlns:a16="http://schemas.microsoft.com/office/drawing/2014/main" id="{35B0ABDB-731B-B330-AA97-CA52B738762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803841" y="4643800"/>
                <a:ext cx="602377" cy="43117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𝐴</m:t>
                      </m:r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33" name="Content Placeholder 2">
                <a:extLst>
                  <a:ext uri="{FF2B5EF4-FFF2-40B4-BE49-F238E27FC236}">
                    <a16:creationId xmlns:a16="http://schemas.microsoft.com/office/drawing/2014/main" id="{35B0ABDB-731B-B330-AA97-CA52B73876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03841" y="4643800"/>
                <a:ext cx="602377" cy="431171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Content Placeholder 2">
                <a:extLst>
                  <a:ext uri="{FF2B5EF4-FFF2-40B4-BE49-F238E27FC236}">
                    <a16:creationId xmlns:a16="http://schemas.microsoft.com/office/drawing/2014/main" id="{7F9097AD-5863-075C-6392-F241546748E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516103" y="2799079"/>
                <a:ext cx="602377" cy="43117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𝑇</m:t>
                      </m:r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34" name="Content Placeholder 2">
                <a:extLst>
                  <a:ext uri="{FF2B5EF4-FFF2-40B4-BE49-F238E27FC236}">
                    <a16:creationId xmlns:a16="http://schemas.microsoft.com/office/drawing/2014/main" id="{7F9097AD-5863-075C-6392-F241546748E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16103" y="2799079"/>
                <a:ext cx="602377" cy="431171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Content Placeholder 2">
                <a:extLst>
                  <a:ext uri="{FF2B5EF4-FFF2-40B4-BE49-F238E27FC236}">
                    <a16:creationId xmlns:a16="http://schemas.microsoft.com/office/drawing/2014/main" id="{DB649E34-C5EA-A596-4B2D-CC86EA3B310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1016466" y="5051926"/>
                <a:ext cx="602377" cy="43117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𝐵</m:t>
                      </m:r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35" name="Content Placeholder 2">
                <a:extLst>
                  <a:ext uri="{FF2B5EF4-FFF2-40B4-BE49-F238E27FC236}">
                    <a16:creationId xmlns:a16="http://schemas.microsoft.com/office/drawing/2014/main" id="{DB649E34-C5EA-A596-4B2D-CC86EA3B31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16466" y="5051926"/>
                <a:ext cx="602377" cy="431171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5E98F8E9-ED82-B386-695B-92A6129AD4C4}"/>
              </a:ext>
            </a:extLst>
          </p:cNvPr>
          <p:cNvCxnSpPr>
            <a:cxnSpLocks/>
          </p:cNvCxnSpPr>
          <p:nvPr/>
        </p:nvCxnSpPr>
        <p:spPr>
          <a:xfrm flipH="1">
            <a:off x="9214915" y="3181304"/>
            <a:ext cx="602376" cy="140101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2953029B-7792-1D12-94F6-0DF8933FD0DA}"/>
              </a:ext>
            </a:extLst>
          </p:cNvPr>
          <p:cNvCxnSpPr>
            <a:cxnSpLocks/>
          </p:cNvCxnSpPr>
          <p:nvPr/>
        </p:nvCxnSpPr>
        <p:spPr>
          <a:xfrm>
            <a:off x="9842589" y="3134892"/>
            <a:ext cx="1399152" cy="181712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8" name="Content Placeholder 2">
                <a:extLst>
                  <a:ext uri="{FF2B5EF4-FFF2-40B4-BE49-F238E27FC236}">
                    <a16:creationId xmlns:a16="http://schemas.microsoft.com/office/drawing/2014/main" id="{6471CBAB-20F8-3574-1C56-0792D8C4486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60367" y="2771654"/>
                <a:ext cx="6345986" cy="418123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 fontScale="92500"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 xmlns:m="http://schemas.openxmlformats.org/officeDocument/2006/math"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 ∠</m:t>
                    </m:r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𝑃𝐵𝑇</m:t>
                    </m:r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=∠</m:t>
                    </m:r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𝑃𝑇𝐴</m:t>
                    </m:r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𝛽</m:t>
                    </m:r>
                  </m:oMath>
                </a14:m>
                <a:r>
                  <a:rPr lang="en-AU" sz="2000" dirty="0"/>
                  <a:t> (Angles in alternate segment are equal) </a:t>
                </a:r>
              </a:p>
            </p:txBody>
          </p:sp>
        </mc:Choice>
        <mc:Fallback xmlns="">
          <p:sp>
            <p:nvSpPr>
              <p:cNvPr id="38" name="Content Placeholder 2">
                <a:extLst>
                  <a:ext uri="{FF2B5EF4-FFF2-40B4-BE49-F238E27FC236}">
                    <a16:creationId xmlns:a16="http://schemas.microsoft.com/office/drawing/2014/main" id="{6471CBAB-20F8-3574-1C56-0792D8C448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0367" y="2771654"/>
                <a:ext cx="6345986" cy="418123"/>
              </a:xfrm>
              <a:prstGeom prst="rect">
                <a:avLst/>
              </a:prstGeom>
              <a:blipFill>
                <a:blip r:embed="rId12"/>
                <a:stretch>
                  <a:fillRect t="-14706" b="-10294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Content Placeholder 2">
                <a:extLst>
                  <a:ext uri="{FF2B5EF4-FFF2-40B4-BE49-F238E27FC236}">
                    <a16:creationId xmlns:a16="http://schemas.microsoft.com/office/drawing/2014/main" id="{DF7309FD-7D26-5492-CDE5-18D4D396DB3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21792" y="3249355"/>
                <a:ext cx="6345986" cy="418123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 xmlns:m="http://schemas.openxmlformats.org/officeDocument/2006/math"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 ∠</m:t>
                    </m:r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𝑇𝑃𝐵</m:t>
                    </m:r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=∠</m:t>
                    </m:r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𝐴𝑃𝑇</m:t>
                    </m:r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𝛼</m:t>
                    </m:r>
                  </m:oMath>
                </a14:m>
                <a:r>
                  <a:rPr lang="en-AU" sz="2000" dirty="0"/>
                  <a:t> (Common angle) </a:t>
                </a:r>
              </a:p>
            </p:txBody>
          </p:sp>
        </mc:Choice>
        <mc:Fallback xmlns="">
          <p:sp>
            <p:nvSpPr>
              <p:cNvPr id="39" name="Content Placeholder 2">
                <a:extLst>
                  <a:ext uri="{FF2B5EF4-FFF2-40B4-BE49-F238E27FC236}">
                    <a16:creationId xmlns:a16="http://schemas.microsoft.com/office/drawing/2014/main" id="{DF7309FD-7D26-5492-CDE5-18D4D396DB3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1792" y="3249355"/>
                <a:ext cx="6345986" cy="418123"/>
              </a:xfrm>
              <a:prstGeom prst="rect">
                <a:avLst/>
              </a:prstGeom>
              <a:blipFill>
                <a:blip r:embed="rId13"/>
                <a:stretch>
                  <a:fillRect t="-14493" b="-13043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Content Placeholder 2">
                <a:extLst>
                  <a:ext uri="{FF2B5EF4-FFF2-40B4-BE49-F238E27FC236}">
                    <a16:creationId xmlns:a16="http://schemas.microsoft.com/office/drawing/2014/main" id="{11680761-8759-7451-5600-C7AE7B16403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60367" y="3772782"/>
                <a:ext cx="6345986" cy="418123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 fontScale="92500"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 xmlns:m="http://schemas.openxmlformats.org/officeDocument/2006/math"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 ∠</m:t>
                    </m:r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𝑃𝑇𝐵</m:t>
                    </m:r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=∠</m:t>
                    </m:r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𝑃𝐴𝑇</m:t>
                    </m:r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=180−</m:t>
                    </m:r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𝛼</m:t>
                    </m:r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𝛽</m:t>
                    </m:r>
                  </m:oMath>
                </a14:m>
                <a:r>
                  <a:rPr lang="en-AU" sz="2000" dirty="0"/>
                  <a:t> (Sum of angles in a triangle) </a:t>
                </a:r>
              </a:p>
            </p:txBody>
          </p:sp>
        </mc:Choice>
        <mc:Fallback xmlns="">
          <p:sp>
            <p:nvSpPr>
              <p:cNvPr id="40" name="Content Placeholder 2">
                <a:extLst>
                  <a:ext uri="{FF2B5EF4-FFF2-40B4-BE49-F238E27FC236}">
                    <a16:creationId xmlns:a16="http://schemas.microsoft.com/office/drawing/2014/main" id="{11680761-8759-7451-5600-C7AE7B1640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0367" y="3772782"/>
                <a:ext cx="6345986" cy="418123"/>
              </a:xfrm>
              <a:prstGeom prst="rect">
                <a:avLst/>
              </a:prstGeom>
              <a:blipFill>
                <a:blip r:embed="rId14"/>
                <a:stretch>
                  <a:fillRect t="-14706" b="-10294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Content Placeholder 2">
                <a:extLst>
                  <a:ext uri="{FF2B5EF4-FFF2-40B4-BE49-F238E27FC236}">
                    <a16:creationId xmlns:a16="http://schemas.microsoft.com/office/drawing/2014/main" id="{EE876BF7-AF3E-B0A1-C454-017E2AEB380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88561" y="4331274"/>
                <a:ext cx="6345986" cy="43787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 xmlns:m="http://schemas.openxmlformats.org/officeDocument/2006/math">
                    <m:r>
                      <a:rPr lang="en-AU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a:rPr lang="en-AU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𝑃𝑇𝐵</m:t>
                    </m:r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~</m:t>
                    </m:r>
                    <m:r>
                      <a:rPr lang="en-AU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a:rPr lang="en-AU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𝑃𝐴𝑇</m:t>
                    </m:r>
                  </m:oMath>
                </a14:m>
                <a:r>
                  <a:rPr lang="en-AU" sz="2000" dirty="0"/>
                  <a:t> (AAA)</a:t>
                </a:r>
              </a:p>
            </p:txBody>
          </p:sp>
        </mc:Choice>
        <mc:Fallback xmlns="">
          <p:sp>
            <p:nvSpPr>
              <p:cNvPr id="42" name="Content Placeholder 2">
                <a:extLst>
                  <a:ext uri="{FF2B5EF4-FFF2-40B4-BE49-F238E27FC236}">
                    <a16:creationId xmlns:a16="http://schemas.microsoft.com/office/drawing/2014/main" id="{EE876BF7-AF3E-B0A1-C454-017E2AEB38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8561" y="4331274"/>
                <a:ext cx="6345986" cy="437871"/>
              </a:xfrm>
              <a:prstGeom prst="rect">
                <a:avLst/>
              </a:prstGeom>
              <a:blipFill>
                <a:blip r:embed="rId15"/>
                <a:stretch>
                  <a:fillRect t="-15493" b="-9859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" name="Content Placeholder 2">
                <a:extLst>
                  <a:ext uri="{FF2B5EF4-FFF2-40B4-BE49-F238E27FC236}">
                    <a16:creationId xmlns:a16="http://schemas.microsoft.com/office/drawing/2014/main" id="{5F827A46-EC5E-D5F2-3AEA-70523AEACD3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70673" y="4767092"/>
                <a:ext cx="7775621" cy="514739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AU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AU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𝑃𝑇</m:t>
                        </m:r>
                      </m:num>
                      <m:den>
                        <m:r>
                          <a:rPr lang="en-AU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𝑃𝐵</m:t>
                        </m:r>
                      </m:den>
                    </m:f>
                    <m:r>
                      <a:rPr lang="en-AU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AU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AU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𝑃𝐴</m:t>
                        </m:r>
                      </m:num>
                      <m:den>
                        <m:r>
                          <a:rPr lang="en-AU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𝑃𝑇</m:t>
                        </m:r>
                      </m:den>
                    </m:f>
                  </m:oMath>
                </a14:m>
                <a:r>
                  <a:rPr lang="en-AU" sz="2000" dirty="0"/>
                  <a:t> (Corresponding sides in similar triangles have the same ratio)</a:t>
                </a:r>
              </a:p>
            </p:txBody>
          </p:sp>
        </mc:Choice>
        <mc:Fallback xmlns="">
          <p:sp>
            <p:nvSpPr>
              <p:cNvPr id="43" name="Content Placeholder 2">
                <a:extLst>
                  <a:ext uri="{FF2B5EF4-FFF2-40B4-BE49-F238E27FC236}">
                    <a16:creationId xmlns:a16="http://schemas.microsoft.com/office/drawing/2014/main" id="{5F827A46-EC5E-D5F2-3AEA-70523AEACD3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673" y="4767092"/>
                <a:ext cx="7775621" cy="514739"/>
              </a:xfrm>
              <a:prstGeom prst="rect">
                <a:avLst/>
              </a:prstGeom>
              <a:blipFill>
                <a:blip r:embed="rId16"/>
                <a:stretch>
                  <a:fillRect b="-5952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4" name="Content Placeholder 2">
                <a:extLst>
                  <a:ext uri="{FF2B5EF4-FFF2-40B4-BE49-F238E27FC236}">
                    <a16:creationId xmlns:a16="http://schemas.microsoft.com/office/drawing/2014/main" id="{B7380317-CDD4-CFB7-51CE-0AD50AD07B2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70672" y="5435861"/>
                <a:ext cx="7775621" cy="514739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 xmlns:m="http://schemas.openxmlformats.org/officeDocument/2006/math">
                    <m:r>
                      <a:rPr lang="en-AU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𝑃</m:t>
                    </m:r>
                    <m:sSup>
                      <m:sSupPr>
                        <m:ctrlPr>
                          <a:rPr lang="en-AU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AU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𝑇</m:t>
                        </m:r>
                      </m:e>
                      <m:sup>
                        <m:r>
                          <a:rPr lang="en-AU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AU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n-AU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𝑃𝐴</m:t>
                    </m:r>
                    <m:r>
                      <a:rPr lang="en-AU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en-AU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𝑃𝐵</m:t>
                    </m:r>
                  </m:oMath>
                </a14:m>
                <a:r>
                  <a:rPr lang="en-AU" sz="2000" dirty="0"/>
                  <a:t> (Proved)</a:t>
                </a:r>
              </a:p>
            </p:txBody>
          </p:sp>
        </mc:Choice>
        <mc:Fallback xmlns="">
          <p:sp>
            <p:nvSpPr>
              <p:cNvPr id="44" name="Content Placeholder 2">
                <a:extLst>
                  <a:ext uri="{FF2B5EF4-FFF2-40B4-BE49-F238E27FC236}">
                    <a16:creationId xmlns:a16="http://schemas.microsoft.com/office/drawing/2014/main" id="{B7380317-CDD4-CFB7-51CE-0AD50AD07B2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672" y="5435861"/>
                <a:ext cx="7775621" cy="514739"/>
              </a:xfrm>
              <a:prstGeom prst="rect">
                <a:avLst/>
              </a:prstGeom>
              <a:blipFill>
                <a:blip r:embed="rId17"/>
                <a:stretch>
                  <a:fillRect t="-13095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91370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7" grpId="0"/>
      <p:bldP spid="19" grpId="0"/>
      <p:bldP spid="33" grpId="0"/>
      <p:bldP spid="34" grpId="0"/>
      <p:bldP spid="35" grpId="0"/>
      <p:bldP spid="38" grpId="0"/>
      <p:bldP spid="39" grpId="0"/>
      <p:bldP spid="40" grpId="0"/>
      <p:bldP spid="42" grpId="0"/>
      <p:bldP spid="43" grpId="0"/>
      <p:bldP spid="4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F9E208A8-F3B5-438E-82E4-AA5407C3C503}"/>
              </a:ext>
            </a:extLst>
          </p:cNvPr>
          <p:cNvSpPr txBox="1"/>
          <p:nvPr/>
        </p:nvSpPr>
        <p:spPr>
          <a:xfrm>
            <a:off x="0" y="-6605"/>
            <a:ext cx="3444383" cy="584775"/>
          </a:xfrm>
          <a:prstGeom prst="homePlate">
            <a:avLst/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chemeClr val="tx1"/>
                </a:solidFill>
              </a:rPr>
              <a:t>Extra- Theorem 10</a:t>
            </a:r>
            <a:endParaRPr lang="en-AU" sz="3200" b="1" dirty="0">
              <a:solidFill>
                <a:schemeClr val="tx1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A48BAC9-E11F-4B2D-88F4-329FEA9654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257" y="618733"/>
            <a:ext cx="8453350" cy="2202949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9ED81F9-8951-EC6C-71E0-32F1BBBD4E5A}"/>
              </a:ext>
            </a:extLst>
          </p:cNvPr>
          <p:cNvCxnSpPr/>
          <p:nvPr/>
        </p:nvCxnSpPr>
        <p:spPr>
          <a:xfrm flipH="1">
            <a:off x="6663018" y="1734671"/>
            <a:ext cx="773206" cy="611841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C79BCEE8-7249-CB44-8734-E8125EBF091C}"/>
              </a:ext>
            </a:extLst>
          </p:cNvPr>
          <p:cNvCxnSpPr>
            <a:cxnSpLocks/>
          </p:cNvCxnSpPr>
          <p:nvPr/>
        </p:nvCxnSpPr>
        <p:spPr>
          <a:xfrm>
            <a:off x="7436224" y="1734671"/>
            <a:ext cx="826994" cy="611841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Content Placeholder 2">
                <a:extLst>
                  <a:ext uri="{FF2B5EF4-FFF2-40B4-BE49-F238E27FC236}">
                    <a16:creationId xmlns:a16="http://schemas.microsoft.com/office/drawing/2014/main" id="{DF2BB8B4-4E59-0DD5-BD2C-4D4F1956397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65260" y="2469613"/>
                <a:ext cx="3638476" cy="39263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 xmlns:m="http://schemas.openxmlformats.org/officeDocument/2006/math">
                    <m:r>
                      <a:rPr lang="en-AU" sz="20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𝑂𝐴</m:t>
                    </m:r>
                    <m:r>
                      <a:rPr lang="en-AU" sz="20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AU" sz="20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𝑂𝐶</m:t>
                    </m:r>
                  </m:oMath>
                </a14:m>
                <a:r>
                  <a:rPr lang="en-AU" sz="2000" dirty="0">
                    <a:solidFill>
                      <a:srgbClr val="002060"/>
                    </a:solidFill>
                  </a:rPr>
                  <a:t> (</a:t>
                </a:r>
                <a:r>
                  <a:rPr lang="en-GB" sz="2000" dirty="0">
                    <a:solidFill>
                      <a:srgbClr val="002060"/>
                    </a:solidFill>
                  </a:rPr>
                  <a:t>radius of circle)</a:t>
                </a:r>
                <a:endParaRPr lang="en-AU" sz="2000" dirty="0">
                  <a:solidFill>
                    <a:srgbClr val="002060"/>
                  </a:solidFill>
                </a:endParaRPr>
              </a:p>
            </p:txBody>
          </p:sp>
        </mc:Choice>
        <mc:Fallback xmlns="">
          <p:sp>
            <p:nvSpPr>
              <p:cNvPr id="17" name="Content Placeholder 2">
                <a:extLst>
                  <a:ext uri="{FF2B5EF4-FFF2-40B4-BE49-F238E27FC236}">
                    <a16:creationId xmlns:a16="http://schemas.microsoft.com/office/drawing/2014/main" id="{DF2BB8B4-4E59-0DD5-BD2C-4D4F195639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5260" y="2469613"/>
                <a:ext cx="3638476" cy="392632"/>
              </a:xfrm>
              <a:prstGeom prst="rect">
                <a:avLst/>
              </a:prstGeom>
              <a:blipFill>
                <a:blip r:embed="rId3"/>
                <a:stretch>
                  <a:fillRect t="-15385" b="-20000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Content Placeholder 2">
                <a:extLst>
                  <a:ext uri="{FF2B5EF4-FFF2-40B4-BE49-F238E27FC236}">
                    <a16:creationId xmlns:a16="http://schemas.microsoft.com/office/drawing/2014/main" id="{8E185A05-D4B1-3EA2-2A44-75091B8B4A8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65260" y="2821682"/>
                <a:ext cx="3638476" cy="39263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 xmlns:m="http://schemas.openxmlformats.org/officeDocument/2006/math">
                    <m:r>
                      <a:rPr lang="en-AU" sz="20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𝐴𝐵</m:t>
                    </m:r>
                    <m:r>
                      <a:rPr lang="en-AU" sz="20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AU" sz="20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𝐶𝐵</m:t>
                    </m:r>
                  </m:oMath>
                </a14:m>
                <a:r>
                  <a:rPr lang="en-AU" sz="2000" dirty="0">
                    <a:solidFill>
                      <a:srgbClr val="002060"/>
                    </a:solidFill>
                  </a:rPr>
                  <a:t> (</a:t>
                </a:r>
                <a:r>
                  <a:rPr lang="en-GB" sz="2000" dirty="0">
                    <a:solidFill>
                      <a:srgbClr val="002060"/>
                    </a:solidFill>
                  </a:rPr>
                  <a:t>Given)</a:t>
                </a:r>
                <a:endParaRPr lang="en-AU" sz="2000" dirty="0">
                  <a:solidFill>
                    <a:srgbClr val="002060"/>
                  </a:solidFill>
                </a:endParaRPr>
              </a:p>
            </p:txBody>
          </p:sp>
        </mc:Choice>
        <mc:Fallback xmlns="">
          <p:sp>
            <p:nvSpPr>
              <p:cNvPr id="18" name="Content Placeholder 2">
                <a:extLst>
                  <a:ext uri="{FF2B5EF4-FFF2-40B4-BE49-F238E27FC236}">
                    <a16:creationId xmlns:a16="http://schemas.microsoft.com/office/drawing/2014/main" id="{8E185A05-D4B1-3EA2-2A44-75091B8B4A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5260" y="2821682"/>
                <a:ext cx="3638476" cy="392632"/>
              </a:xfrm>
              <a:prstGeom prst="rect">
                <a:avLst/>
              </a:prstGeom>
              <a:blipFill>
                <a:blip r:embed="rId4"/>
                <a:stretch>
                  <a:fillRect t="-17188" b="-21875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Content Placeholder 2">
                <a:extLst>
                  <a:ext uri="{FF2B5EF4-FFF2-40B4-BE49-F238E27FC236}">
                    <a16:creationId xmlns:a16="http://schemas.microsoft.com/office/drawing/2014/main" id="{6DF325EE-112F-4E51-DC45-EB1384D56F2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67894" y="3251055"/>
                <a:ext cx="3638476" cy="39263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 xmlns:m="http://schemas.openxmlformats.org/officeDocument/2006/math">
                    <m:r>
                      <a:rPr lang="en-AU" sz="20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𝑂𝐵</m:t>
                    </m:r>
                  </m:oMath>
                </a14:m>
                <a:r>
                  <a:rPr lang="en-AU" sz="2000" dirty="0">
                    <a:solidFill>
                      <a:srgbClr val="002060"/>
                    </a:solidFill>
                  </a:rPr>
                  <a:t> is common line</a:t>
                </a:r>
              </a:p>
            </p:txBody>
          </p:sp>
        </mc:Choice>
        <mc:Fallback xmlns="">
          <p:sp>
            <p:nvSpPr>
              <p:cNvPr id="19" name="Content Placeholder 2">
                <a:extLst>
                  <a:ext uri="{FF2B5EF4-FFF2-40B4-BE49-F238E27FC236}">
                    <a16:creationId xmlns:a16="http://schemas.microsoft.com/office/drawing/2014/main" id="{6DF325EE-112F-4E51-DC45-EB1384D56F2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7894" y="3251055"/>
                <a:ext cx="3638476" cy="392632"/>
              </a:xfrm>
              <a:prstGeom prst="rect">
                <a:avLst/>
              </a:prstGeom>
              <a:blipFill>
                <a:blip r:embed="rId5"/>
                <a:stretch>
                  <a:fillRect t="-15385" b="-20000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Content Placeholder 2">
                <a:extLst>
                  <a:ext uri="{FF2B5EF4-FFF2-40B4-BE49-F238E27FC236}">
                    <a16:creationId xmlns:a16="http://schemas.microsoft.com/office/drawing/2014/main" id="{604A1378-26C2-1DA4-6FE9-3540B5827D2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65260" y="3603124"/>
                <a:ext cx="3638476" cy="39263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 xmlns:m="http://schemas.openxmlformats.org/officeDocument/2006/math">
                    <m:r>
                      <a:rPr lang="en-AU" sz="20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a:rPr lang="en-AU" sz="20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𝐴𝑂𝐵</m:t>
                    </m:r>
                    <m:r>
                      <a:rPr lang="en-AU" sz="20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≡</m:t>
                    </m:r>
                  </m:oMath>
                </a14:m>
                <a:r>
                  <a:rPr lang="en-AU" sz="2000" dirty="0">
                    <a:solidFill>
                      <a:srgbClr val="002060"/>
                    </a:solidFill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AU" sz="2000" i="1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a:rPr lang="en-AU" sz="20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𝐶𝑂𝐵</m:t>
                    </m:r>
                  </m:oMath>
                </a14:m>
                <a:r>
                  <a:rPr lang="en-AU" sz="2000" dirty="0">
                    <a:solidFill>
                      <a:srgbClr val="002060"/>
                    </a:solidFill>
                  </a:rPr>
                  <a:t> (SSS)</a:t>
                </a:r>
              </a:p>
            </p:txBody>
          </p:sp>
        </mc:Choice>
        <mc:Fallback xmlns="">
          <p:sp>
            <p:nvSpPr>
              <p:cNvPr id="20" name="Content Placeholder 2">
                <a:extLst>
                  <a:ext uri="{FF2B5EF4-FFF2-40B4-BE49-F238E27FC236}">
                    <a16:creationId xmlns:a16="http://schemas.microsoft.com/office/drawing/2014/main" id="{604A1378-26C2-1DA4-6FE9-3540B5827D2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5260" y="3603124"/>
                <a:ext cx="3638476" cy="392632"/>
              </a:xfrm>
              <a:prstGeom prst="rect">
                <a:avLst/>
              </a:prstGeom>
              <a:blipFill>
                <a:blip r:embed="rId6"/>
                <a:stretch>
                  <a:fillRect t="-15625" b="-21875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Content Placeholder 2">
                <a:extLst>
                  <a:ext uri="{FF2B5EF4-FFF2-40B4-BE49-F238E27FC236}">
                    <a16:creationId xmlns:a16="http://schemas.microsoft.com/office/drawing/2014/main" id="{E55127A2-6536-81DE-3BAF-B9DE74FA7DB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65258" y="4156829"/>
                <a:ext cx="7480248" cy="731603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 xmlns:m="http://schemas.openxmlformats.org/officeDocument/2006/math">
                    <m:r>
                      <a:rPr lang="en-AU" sz="20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∠</m:t>
                    </m:r>
                    <m:r>
                      <a:rPr lang="en-AU" sz="20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𝑂𝐵𝐴</m:t>
                    </m:r>
                    <m:r>
                      <a:rPr lang="en-AU" sz="20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=∠</m:t>
                    </m:r>
                    <m:r>
                      <a:rPr lang="en-AU" sz="20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𝑂𝐵𝐶</m:t>
                    </m:r>
                  </m:oMath>
                </a14:m>
                <a:r>
                  <a:rPr lang="en-AU" sz="2000" dirty="0">
                    <a:solidFill>
                      <a:srgbClr val="002060"/>
                    </a:solidFill>
                    <a:ea typeface="Cambria Math" panose="02040503050406030204" pitchFamily="18" charset="0"/>
                  </a:rPr>
                  <a:t> </a:t>
                </a:r>
                <a:r>
                  <a:rPr lang="en-AU" sz="2000" dirty="0">
                    <a:solidFill>
                      <a:srgbClr val="002060"/>
                    </a:solidFill>
                  </a:rPr>
                  <a:t>(Corresponding </a:t>
                </a:r>
                <a14:m>
                  <m:oMath xmlns:m="http://schemas.openxmlformats.org/officeDocument/2006/math">
                    <m:r>
                      <a:rPr lang="en-AU" sz="2000" i="1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∠</m:t>
                    </m:r>
                  </m:oMath>
                </a14:m>
                <a:r>
                  <a:rPr lang="en-AU" sz="2000" dirty="0">
                    <a:solidFill>
                      <a:srgbClr val="002060"/>
                    </a:solidFill>
                  </a:rPr>
                  <a:t> in congruent triangles are equal)</a:t>
                </a:r>
              </a:p>
            </p:txBody>
          </p:sp>
        </mc:Choice>
        <mc:Fallback xmlns="">
          <p:sp>
            <p:nvSpPr>
              <p:cNvPr id="22" name="Content Placeholder 2">
                <a:extLst>
                  <a:ext uri="{FF2B5EF4-FFF2-40B4-BE49-F238E27FC236}">
                    <a16:creationId xmlns:a16="http://schemas.microsoft.com/office/drawing/2014/main" id="{E55127A2-6536-81DE-3BAF-B9DE74FA7D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5258" y="4156829"/>
                <a:ext cx="7480248" cy="731603"/>
              </a:xfrm>
              <a:prstGeom prst="rect">
                <a:avLst/>
              </a:prstGeom>
              <a:blipFill>
                <a:blip r:embed="rId7"/>
                <a:stretch>
                  <a:fillRect t="-9167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Content Placeholder 2">
                <a:extLst>
                  <a:ext uri="{FF2B5EF4-FFF2-40B4-BE49-F238E27FC236}">
                    <a16:creationId xmlns:a16="http://schemas.microsoft.com/office/drawing/2014/main" id="{A2667261-D51F-210C-A1F0-335D66D8237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53059" y="4672562"/>
                <a:ext cx="5586190" cy="592514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 xmlns:m="http://schemas.openxmlformats.org/officeDocument/2006/math">
                    <m:r>
                      <a:rPr lang="en-AU" sz="200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∠</m:t>
                    </m:r>
                    <m:r>
                      <a:rPr lang="en-AU" sz="20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𝑂𝐵𝐴</m:t>
                    </m:r>
                    <m:r>
                      <a:rPr lang="en-AU" sz="20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+∠</m:t>
                    </m:r>
                    <m:r>
                      <a:rPr lang="en-AU" sz="20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𝑂𝐵𝐶</m:t>
                    </m:r>
                    <m:r>
                      <a:rPr lang="en-AU" sz="20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=180°</m:t>
                    </m:r>
                  </m:oMath>
                </a14:m>
                <a:r>
                  <a:rPr lang="en-AU" sz="2000" dirty="0">
                    <a:solidFill>
                      <a:srgbClr val="002060"/>
                    </a:solidFill>
                  </a:rPr>
                  <a:t>(</a:t>
                </a:r>
                <a:r>
                  <a:rPr lang="en-GB" sz="2000" dirty="0">
                    <a:solidFill>
                      <a:srgbClr val="002060"/>
                    </a:solidFill>
                  </a:rPr>
                  <a:t>Supplementary angles)</a:t>
                </a:r>
                <a:endParaRPr lang="en-AU" sz="2000" dirty="0">
                  <a:solidFill>
                    <a:srgbClr val="002060"/>
                  </a:solidFill>
                </a:endParaRPr>
              </a:p>
            </p:txBody>
          </p:sp>
        </mc:Choice>
        <mc:Fallback xmlns="">
          <p:sp>
            <p:nvSpPr>
              <p:cNvPr id="23" name="Content Placeholder 2">
                <a:extLst>
                  <a:ext uri="{FF2B5EF4-FFF2-40B4-BE49-F238E27FC236}">
                    <a16:creationId xmlns:a16="http://schemas.microsoft.com/office/drawing/2014/main" id="{A2667261-D51F-210C-A1F0-335D66D8237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3059" y="4672562"/>
                <a:ext cx="5586190" cy="592514"/>
              </a:xfrm>
              <a:prstGeom prst="rect">
                <a:avLst/>
              </a:prstGeom>
              <a:blipFill>
                <a:blip r:embed="rId8"/>
                <a:stretch>
                  <a:fillRect t="-10204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Content Placeholder 2">
                <a:extLst>
                  <a:ext uri="{FF2B5EF4-FFF2-40B4-BE49-F238E27FC236}">
                    <a16:creationId xmlns:a16="http://schemas.microsoft.com/office/drawing/2014/main" id="{6C769A96-BA55-8EB9-8ED7-08436CE3903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74349" y="5066733"/>
                <a:ext cx="3067108" cy="592514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2</m:t>
                      </m:r>
                      <m:r>
                        <a:rPr lang="en-AU" sz="2000" b="0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×∠</m:t>
                      </m:r>
                      <m:r>
                        <a:rPr lang="en-AU" sz="2000" b="0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𝑂𝐵𝐶</m:t>
                      </m:r>
                      <m:r>
                        <a:rPr lang="en-AU" sz="2000" b="0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=180°</m:t>
                      </m:r>
                    </m:oMath>
                  </m:oMathPara>
                </a14:m>
                <a:endParaRPr lang="en-AU" sz="2000" dirty="0">
                  <a:solidFill>
                    <a:srgbClr val="002060"/>
                  </a:solidFill>
                </a:endParaRPr>
              </a:p>
            </p:txBody>
          </p:sp>
        </mc:Choice>
        <mc:Fallback xmlns="">
          <p:sp>
            <p:nvSpPr>
              <p:cNvPr id="24" name="Content Placeholder 2">
                <a:extLst>
                  <a:ext uri="{FF2B5EF4-FFF2-40B4-BE49-F238E27FC236}">
                    <a16:creationId xmlns:a16="http://schemas.microsoft.com/office/drawing/2014/main" id="{6C769A96-BA55-8EB9-8ED7-08436CE3903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4349" y="5066733"/>
                <a:ext cx="3067108" cy="592514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Content Placeholder 2">
                <a:extLst>
                  <a:ext uri="{FF2B5EF4-FFF2-40B4-BE49-F238E27FC236}">
                    <a16:creationId xmlns:a16="http://schemas.microsoft.com/office/drawing/2014/main" id="{9727EBCA-A35A-A7A0-A98C-45F1E9EB3ED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53059" y="5584737"/>
                <a:ext cx="3478820" cy="88699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en-AU" sz="20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∠</m:t>
                    </m:r>
                    <m:r>
                      <a:rPr lang="en-AU" sz="20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𝑂𝐵𝐶</m:t>
                    </m:r>
                    <m:r>
                      <a:rPr lang="en-AU" sz="20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=90°</m:t>
                    </m:r>
                  </m:oMath>
                </a14:m>
                <a:r>
                  <a:rPr lang="en-AU" sz="2000" b="0" dirty="0">
                    <a:solidFill>
                      <a:srgbClr val="002060"/>
                    </a:solidFill>
                    <a:ea typeface="Cambria Math" panose="02040503050406030204" pitchFamily="18" charset="0"/>
                  </a:rPr>
                  <a:t> </a:t>
                </a:r>
                <a:br>
                  <a:rPr lang="en-AU" sz="2000" b="0" dirty="0">
                    <a:solidFill>
                      <a:srgbClr val="002060"/>
                    </a:solidFill>
                    <a:ea typeface="Cambria Math" panose="02040503050406030204" pitchFamily="18" charset="0"/>
                  </a:rPr>
                </a:br>
                <a14:m>
                  <m:oMath xmlns:m="http://schemas.openxmlformats.org/officeDocument/2006/math">
                    <m:r>
                      <a:rPr lang="en-AU" sz="20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∠</m:t>
                    </m:r>
                    <m:r>
                      <a:rPr lang="en-AU" sz="20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𝑂𝐵𝐴</m:t>
                    </m:r>
                    <m:r>
                      <a:rPr lang="en-AU" sz="20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=90°</m:t>
                    </m:r>
                  </m:oMath>
                </a14:m>
                <a:r>
                  <a:rPr lang="en-AU" sz="2000" dirty="0">
                    <a:solidFill>
                      <a:srgbClr val="002060"/>
                    </a:solidFill>
                  </a:rPr>
                  <a:t> (proved)</a:t>
                </a:r>
              </a:p>
            </p:txBody>
          </p:sp>
        </mc:Choice>
        <mc:Fallback xmlns="">
          <p:sp>
            <p:nvSpPr>
              <p:cNvPr id="25" name="Content Placeholder 2">
                <a:extLst>
                  <a:ext uri="{FF2B5EF4-FFF2-40B4-BE49-F238E27FC236}">
                    <a16:creationId xmlns:a16="http://schemas.microsoft.com/office/drawing/2014/main" id="{9727EBCA-A35A-A7A0-A98C-45F1E9EB3ED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3059" y="5584737"/>
                <a:ext cx="3478820" cy="886996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73125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2" grpId="0"/>
      <p:bldP spid="23" grpId="0"/>
      <p:bldP spid="24" grpId="0"/>
      <p:bldP spid="2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AB0EF65-2760-7810-C380-F39E0834D3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42" y="634041"/>
            <a:ext cx="9143070" cy="2589188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2ED1097-2CD7-290D-3DC3-5E5746F0D652}"/>
              </a:ext>
            </a:extLst>
          </p:cNvPr>
          <p:cNvCxnSpPr>
            <a:cxnSpLocks/>
          </p:cNvCxnSpPr>
          <p:nvPr/>
        </p:nvCxnSpPr>
        <p:spPr>
          <a:xfrm flipH="1">
            <a:off x="7207624" y="1862418"/>
            <a:ext cx="847165" cy="679076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59FF9EA6-3B1D-EC5A-E4DE-B7921F8E46AA}"/>
              </a:ext>
            </a:extLst>
          </p:cNvPr>
          <p:cNvCxnSpPr>
            <a:cxnSpLocks/>
          </p:cNvCxnSpPr>
          <p:nvPr/>
        </p:nvCxnSpPr>
        <p:spPr>
          <a:xfrm>
            <a:off x="8054789" y="1862418"/>
            <a:ext cx="880782" cy="679076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Content Placeholder 2">
                <a:extLst>
                  <a:ext uri="{FF2B5EF4-FFF2-40B4-BE49-F238E27FC236}">
                    <a16:creationId xmlns:a16="http://schemas.microsoft.com/office/drawing/2014/main" id="{13695B5A-0977-B3C8-ED46-FBC49BBD2AA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65260" y="2469613"/>
                <a:ext cx="3638476" cy="39263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 xmlns:m="http://schemas.openxmlformats.org/officeDocument/2006/math">
                    <m:r>
                      <a:rPr lang="en-AU" sz="20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𝑂𝐷</m:t>
                    </m:r>
                    <m:r>
                      <a:rPr lang="en-AU" sz="20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AU" sz="20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𝑂𝐹</m:t>
                    </m:r>
                  </m:oMath>
                </a14:m>
                <a:r>
                  <a:rPr lang="en-AU" sz="2000" dirty="0">
                    <a:solidFill>
                      <a:srgbClr val="002060"/>
                    </a:solidFill>
                  </a:rPr>
                  <a:t> (</a:t>
                </a:r>
                <a:r>
                  <a:rPr lang="en-GB" sz="2000" dirty="0">
                    <a:solidFill>
                      <a:srgbClr val="002060"/>
                    </a:solidFill>
                  </a:rPr>
                  <a:t>radius of circle)</a:t>
                </a:r>
                <a:endParaRPr lang="en-AU" sz="2000" dirty="0">
                  <a:solidFill>
                    <a:srgbClr val="002060"/>
                  </a:solidFill>
                </a:endParaRPr>
              </a:p>
            </p:txBody>
          </p:sp>
        </mc:Choice>
        <mc:Fallback xmlns="">
          <p:sp>
            <p:nvSpPr>
              <p:cNvPr id="11" name="Content Placeholder 2">
                <a:extLst>
                  <a:ext uri="{FF2B5EF4-FFF2-40B4-BE49-F238E27FC236}">
                    <a16:creationId xmlns:a16="http://schemas.microsoft.com/office/drawing/2014/main" id="{13695B5A-0977-B3C8-ED46-FBC49BBD2AA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5260" y="2469613"/>
                <a:ext cx="3638476" cy="392632"/>
              </a:xfrm>
              <a:prstGeom prst="rect">
                <a:avLst/>
              </a:prstGeom>
              <a:blipFill>
                <a:blip r:embed="rId3"/>
                <a:stretch>
                  <a:fillRect t="-15385" b="-20000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Content Placeholder 2">
                <a:extLst>
                  <a:ext uri="{FF2B5EF4-FFF2-40B4-BE49-F238E27FC236}">
                    <a16:creationId xmlns:a16="http://schemas.microsoft.com/office/drawing/2014/main" id="{9B794872-6F17-51DA-AA4D-538C8DEE75D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65259" y="2821681"/>
                <a:ext cx="5830741" cy="533359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 xmlns:m="http://schemas.openxmlformats.org/officeDocument/2006/math">
                    <m:r>
                      <a:rPr lang="en-AU" sz="200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∠</m:t>
                    </m:r>
                    <m:r>
                      <a:rPr lang="en-AU" sz="200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𝑂𝐸𝐷</m:t>
                    </m:r>
                    <m:r>
                      <a:rPr lang="en-AU" sz="200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=∠</m:t>
                    </m:r>
                    <m:r>
                      <a:rPr lang="en-AU" sz="200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𝑂𝐸𝐹</m:t>
                    </m:r>
                    <m:r>
                      <a:rPr lang="en-AU" sz="20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=90°</m:t>
                    </m:r>
                  </m:oMath>
                </a14:m>
                <a:r>
                  <a:rPr lang="en-AU" sz="2000" dirty="0">
                    <a:solidFill>
                      <a:srgbClr val="002060"/>
                    </a:solidFill>
                  </a:rPr>
                  <a:t> (</a:t>
                </a:r>
                <a:r>
                  <a:rPr lang="en-GB" sz="2000" dirty="0">
                    <a:solidFill>
                      <a:srgbClr val="002060"/>
                    </a:solidFill>
                  </a:rPr>
                  <a:t>Supplementary angles)</a:t>
                </a:r>
                <a:endParaRPr lang="en-AU" sz="2000" dirty="0">
                  <a:solidFill>
                    <a:srgbClr val="002060"/>
                  </a:solidFill>
                </a:endParaRPr>
              </a:p>
            </p:txBody>
          </p:sp>
        </mc:Choice>
        <mc:Fallback xmlns="">
          <p:sp>
            <p:nvSpPr>
              <p:cNvPr id="12" name="Content Placeholder 2">
                <a:extLst>
                  <a:ext uri="{FF2B5EF4-FFF2-40B4-BE49-F238E27FC236}">
                    <a16:creationId xmlns:a16="http://schemas.microsoft.com/office/drawing/2014/main" id="{9B794872-6F17-51DA-AA4D-538C8DEE75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5259" y="2821681"/>
                <a:ext cx="5830741" cy="533359"/>
              </a:xfrm>
              <a:prstGeom prst="rect">
                <a:avLst/>
              </a:prstGeom>
              <a:blipFill>
                <a:blip r:embed="rId4"/>
                <a:stretch>
                  <a:fillRect t="-12644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Content Placeholder 2">
                <a:extLst>
                  <a:ext uri="{FF2B5EF4-FFF2-40B4-BE49-F238E27FC236}">
                    <a16:creationId xmlns:a16="http://schemas.microsoft.com/office/drawing/2014/main" id="{B526BD1C-5BD5-AE50-A631-D985B24FF39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16806" y="3236281"/>
                <a:ext cx="4488275" cy="533359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 xmlns:m="http://schemas.openxmlformats.org/officeDocument/2006/math">
                    <m:r>
                      <a:rPr lang="en-AU" sz="20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𝑂𝐵</m:t>
                    </m:r>
                  </m:oMath>
                </a14:m>
                <a:r>
                  <a:rPr lang="en-AU" sz="2000" dirty="0">
                    <a:solidFill>
                      <a:srgbClr val="002060"/>
                    </a:solidFill>
                  </a:rPr>
                  <a:t> is common</a:t>
                </a:r>
              </a:p>
            </p:txBody>
          </p:sp>
        </mc:Choice>
        <mc:Fallback xmlns="">
          <p:sp>
            <p:nvSpPr>
              <p:cNvPr id="13" name="Content Placeholder 2">
                <a:extLst>
                  <a:ext uri="{FF2B5EF4-FFF2-40B4-BE49-F238E27FC236}">
                    <a16:creationId xmlns:a16="http://schemas.microsoft.com/office/drawing/2014/main" id="{B526BD1C-5BD5-AE50-A631-D985B24FF3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6806" y="3236281"/>
                <a:ext cx="4488275" cy="533359"/>
              </a:xfrm>
              <a:prstGeom prst="rect">
                <a:avLst/>
              </a:prstGeom>
              <a:blipFill>
                <a:blip r:embed="rId5"/>
                <a:stretch>
                  <a:fillRect t="-12644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Content Placeholder 2">
                <a:extLst>
                  <a:ext uri="{FF2B5EF4-FFF2-40B4-BE49-F238E27FC236}">
                    <a16:creationId xmlns:a16="http://schemas.microsoft.com/office/drawing/2014/main" id="{24592DF0-0CE6-193B-C4D4-633762C88FD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65260" y="3603124"/>
                <a:ext cx="3638476" cy="39263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 xmlns:m="http://schemas.openxmlformats.org/officeDocument/2006/math">
                    <m:r>
                      <a:rPr lang="en-AU" sz="20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a:rPr lang="en-AU" sz="20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𝑂𝐸𝐷</m:t>
                    </m:r>
                    <m:r>
                      <a:rPr lang="en-AU" sz="20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≡</m:t>
                    </m:r>
                  </m:oMath>
                </a14:m>
                <a:r>
                  <a:rPr lang="en-AU" sz="2000" dirty="0">
                    <a:solidFill>
                      <a:srgbClr val="002060"/>
                    </a:solidFill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AU" sz="2000" i="1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a:rPr lang="en-AU" sz="20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𝑂𝐸𝐹</m:t>
                    </m:r>
                  </m:oMath>
                </a14:m>
                <a:r>
                  <a:rPr lang="en-AU" sz="2000" dirty="0">
                    <a:solidFill>
                      <a:srgbClr val="002060"/>
                    </a:solidFill>
                  </a:rPr>
                  <a:t> (RHS)</a:t>
                </a:r>
              </a:p>
            </p:txBody>
          </p:sp>
        </mc:Choice>
        <mc:Fallback xmlns="">
          <p:sp>
            <p:nvSpPr>
              <p:cNvPr id="14" name="Content Placeholder 2">
                <a:extLst>
                  <a:ext uri="{FF2B5EF4-FFF2-40B4-BE49-F238E27FC236}">
                    <a16:creationId xmlns:a16="http://schemas.microsoft.com/office/drawing/2014/main" id="{24592DF0-0CE6-193B-C4D4-633762C88F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5260" y="3603124"/>
                <a:ext cx="3638476" cy="392632"/>
              </a:xfrm>
              <a:prstGeom prst="rect">
                <a:avLst/>
              </a:prstGeom>
              <a:blipFill>
                <a:blip r:embed="rId6"/>
                <a:stretch>
                  <a:fillRect t="-15625" b="-21875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Content Placeholder 2">
                <a:extLst>
                  <a:ext uri="{FF2B5EF4-FFF2-40B4-BE49-F238E27FC236}">
                    <a16:creationId xmlns:a16="http://schemas.microsoft.com/office/drawing/2014/main" id="{1CDD52A4-AA80-7997-EB74-3A2556FB686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16805" y="4158935"/>
                <a:ext cx="8356547" cy="39263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 xmlns:m="http://schemas.openxmlformats.org/officeDocument/2006/math">
                    <m:r>
                      <a:rPr lang="en-AU" sz="20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∴</m:t>
                    </m:r>
                    <m:r>
                      <a:rPr lang="en-AU" sz="20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𝐷𝐸</m:t>
                    </m:r>
                    <m:r>
                      <a:rPr lang="en-AU" sz="20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AU" sz="2000" dirty="0">
                    <a:solidFill>
                      <a:srgbClr val="002060"/>
                    </a:solidFill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AU" sz="2000" b="0" i="1" dirty="0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𝐹𝐸</m:t>
                    </m:r>
                  </m:oMath>
                </a14:m>
                <a:r>
                  <a:rPr lang="en-AU" sz="2000" dirty="0">
                    <a:solidFill>
                      <a:srgbClr val="002060"/>
                    </a:solidFill>
                  </a:rPr>
                  <a:t> (Corresponding sides in congruent triangles are equal)</a:t>
                </a:r>
              </a:p>
            </p:txBody>
          </p:sp>
        </mc:Choice>
        <mc:Fallback xmlns="">
          <p:sp>
            <p:nvSpPr>
              <p:cNvPr id="15" name="Content Placeholder 2">
                <a:extLst>
                  <a:ext uri="{FF2B5EF4-FFF2-40B4-BE49-F238E27FC236}">
                    <a16:creationId xmlns:a16="http://schemas.microsoft.com/office/drawing/2014/main" id="{1CDD52A4-AA80-7997-EB74-3A2556FB686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6805" y="4158935"/>
                <a:ext cx="8356547" cy="392632"/>
              </a:xfrm>
              <a:prstGeom prst="rect">
                <a:avLst/>
              </a:prstGeom>
              <a:blipFill>
                <a:blip r:embed="rId7"/>
                <a:stretch>
                  <a:fillRect t="-15385" b="-20000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TextBox 15">
            <a:extLst>
              <a:ext uri="{FF2B5EF4-FFF2-40B4-BE49-F238E27FC236}">
                <a16:creationId xmlns:a16="http://schemas.microsoft.com/office/drawing/2014/main" id="{4C404920-F574-A0DE-73D3-AE7D29D1C94C}"/>
              </a:ext>
            </a:extLst>
          </p:cNvPr>
          <p:cNvSpPr txBox="1"/>
          <p:nvPr/>
        </p:nvSpPr>
        <p:spPr>
          <a:xfrm>
            <a:off x="0" y="-6605"/>
            <a:ext cx="3444383" cy="584775"/>
          </a:xfrm>
          <a:prstGeom prst="homePlate">
            <a:avLst/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chemeClr val="tx1"/>
                </a:solidFill>
              </a:rPr>
              <a:t>Extra- Theorem 11</a:t>
            </a:r>
            <a:endParaRPr lang="en-AU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9304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7042A41-A65B-8F0C-F057-7D18881501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046" y="578171"/>
            <a:ext cx="9083402" cy="2990388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EE943FDC-5F28-8B9C-DCCD-BCC488B855F6}"/>
              </a:ext>
            </a:extLst>
          </p:cNvPr>
          <p:cNvCxnSpPr>
            <a:cxnSpLocks/>
          </p:cNvCxnSpPr>
          <p:nvPr/>
        </p:nvCxnSpPr>
        <p:spPr>
          <a:xfrm flipH="1">
            <a:off x="7106771" y="1042147"/>
            <a:ext cx="860611" cy="1600200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E71A51D-C0B5-EF17-6162-EC4A294FE432}"/>
              </a:ext>
            </a:extLst>
          </p:cNvPr>
          <p:cNvCxnSpPr>
            <a:cxnSpLocks/>
          </p:cNvCxnSpPr>
          <p:nvPr/>
        </p:nvCxnSpPr>
        <p:spPr>
          <a:xfrm>
            <a:off x="7967382" y="1042147"/>
            <a:ext cx="880783" cy="1600200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Content Placeholder 2">
                <a:extLst>
                  <a:ext uri="{FF2B5EF4-FFF2-40B4-BE49-F238E27FC236}">
                    <a16:creationId xmlns:a16="http://schemas.microsoft.com/office/drawing/2014/main" id="{60D6A9E8-E3FF-8EF4-8A6C-4BDB7C5B1D1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000680" y="943372"/>
                <a:ext cx="407093" cy="39263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b="0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𝑃</m:t>
                      </m:r>
                    </m:oMath>
                  </m:oMathPara>
                </a14:m>
                <a:endParaRPr lang="en-AU" sz="2000" dirty="0">
                  <a:solidFill>
                    <a:srgbClr val="002060"/>
                  </a:solidFill>
                </a:endParaRPr>
              </a:p>
            </p:txBody>
          </p:sp>
        </mc:Choice>
        <mc:Fallback xmlns="">
          <p:sp>
            <p:nvSpPr>
              <p:cNvPr id="10" name="Content Placeholder 2">
                <a:extLst>
                  <a:ext uri="{FF2B5EF4-FFF2-40B4-BE49-F238E27FC236}">
                    <a16:creationId xmlns:a16="http://schemas.microsoft.com/office/drawing/2014/main" id="{60D6A9E8-E3FF-8EF4-8A6C-4BDB7C5B1D1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00680" y="943372"/>
                <a:ext cx="407093" cy="39263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Content Placeholder 2">
                <a:extLst>
                  <a:ext uri="{FF2B5EF4-FFF2-40B4-BE49-F238E27FC236}">
                    <a16:creationId xmlns:a16="http://schemas.microsoft.com/office/drawing/2014/main" id="{3B582DB8-CF4E-E75A-69C4-6FAA5B85022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78705" y="2649592"/>
                <a:ext cx="3638476" cy="39263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 xmlns:m="http://schemas.openxmlformats.org/officeDocument/2006/math">
                    <m:r>
                      <a:rPr lang="en-AU" sz="20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𝐺𝐻</m:t>
                    </m:r>
                    <m:r>
                      <a:rPr lang="en-AU" sz="20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AU" sz="20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𝐼𝐻</m:t>
                    </m:r>
                  </m:oMath>
                </a14:m>
                <a:r>
                  <a:rPr lang="en-AU" sz="2000" dirty="0">
                    <a:solidFill>
                      <a:srgbClr val="002060"/>
                    </a:solidFill>
                  </a:rPr>
                  <a:t> (</a:t>
                </a:r>
                <a:r>
                  <a:rPr lang="en-GB" sz="2000" dirty="0">
                    <a:solidFill>
                      <a:srgbClr val="002060"/>
                    </a:solidFill>
                  </a:rPr>
                  <a:t>given)</a:t>
                </a:r>
                <a:endParaRPr lang="en-AU" sz="2000" dirty="0">
                  <a:solidFill>
                    <a:srgbClr val="002060"/>
                  </a:solidFill>
                </a:endParaRPr>
              </a:p>
            </p:txBody>
          </p:sp>
        </mc:Choice>
        <mc:Fallback xmlns="">
          <p:sp>
            <p:nvSpPr>
              <p:cNvPr id="11" name="Content Placeholder 2">
                <a:extLst>
                  <a:ext uri="{FF2B5EF4-FFF2-40B4-BE49-F238E27FC236}">
                    <a16:creationId xmlns:a16="http://schemas.microsoft.com/office/drawing/2014/main" id="{3B582DB8-CF4E-E75A-69C4-6FAA5B8502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8705" y="2649592"/>
                <a:ext cx="3638476" cy="392632"/>
              </a:xfrm>
              <a:prstGeom prst="rect">
                <a:avLst/>
              </a:prstGeom>
              <a:blipFill>
                <a:blip r:embed="rId4"/>
                <a:stretch>
                  <a:fillRect t="-17188" b="-21875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Content Placeholder 2">
                <a:extLst>
                  <a:ext uri="{FF2B5EF4-FFF2-40B4-BE49-F238E27FC236}">
                    <a16:creationId xmlns:a16="http://schemas.microsoft.com/office/drawing/2014/main" id="{9D7EA5BE-C974-DE62-10B3-B551F4A1C7F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31246" y="3333550"/>
                <a:ext cx="5830741" cy="533359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 xmlns:m="http://schemas.openxmlformats.org/officeDocument/2006/math">
                    <m:r>
                      <a:rPr lang="en-AU" sz="200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∠</m:t>
                    </m:r>
                    <m:r>
                      <a:rPr lang="en-AU" sz="20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𝐺𝐻𝑃</m:t>
                    </m:r>
                    <m:r>
                      <a:rPr lang="en-AU" sz="200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=∠</m:t>
                    </m:r>
                    <m:r>
                      <a:rPr lang="en-AU" sz="20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𝐼𝐻𝑃</m:t>
                    </m:r>
                    <m:r>
                      <a:rPr lang="en-AU" sz="20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=90°</m:t>
                    </m:r>
                  </m:oMath>
                </a14:m>
                <a:r>
                  <a:rPr lang="en-AU" sz="2000" dirty="0">
                    <a:solidFill>
                      <a:srgbClr val="002060"/>
                    </a:solidFill>
                  </a:rPr>
                  <a:t> (</a:t>
                </a:r>
                <a:r>
                  <a:rPr lang="en-GB" sz="2000" dirty="0">
                    <a:solidFill>
                      <a:srgbClr val="002060"/>
                    </a:solidFill>
                  </a:rPr>
                  <a:t>Supplementary angles)</a:t>
                </a:r>
                <a:endParaRPr lang="en-AU" sz="2000" dirty="0">
                  <a:solidFill>
                    <a:srgbClr val="002060"/>
                  </a:solidFill>
                </a:endParaRPr>
              </a:p>
            </p:txBody>
          </p:sp>
        </mc:Choice>
        <mc:Fallback xmlns="">
          <p:sp>
            <p:nvSpPr>
              <p:cNvPr id="12" name="Content Placeholder 2">
                <a:extLst>
                  <a:ext uri="{FF2B5EF4-FFF2-40B4-BE49-F238E27FC236}">
                    <a16:creationId xmlns:a16="http://schemas.microsoft.com/office/drawing/2014/main" id="{9D7EA5BE-C974-DE62-10B3-B551F4A1C7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1246" y="3333550"/>
                <a:ext cx="5830741" cy="533359"/>
              </a:xfrm>
              <a:prstGeom prst="rect">
                <a:avLst/>
              </a:prstGeom>
              <a:blipFill>
                <a:blip r:embed="rId5"/>
                <a:stretch>
                  <a:fillRect t="-12644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Content Placeholder 2">
                <a:extLst>
                  <a:ext uri="{FF2B5EF4-FFF2-40B4-BE49-F238E27FC236}">
                    <a16:creationId xmlns:a16="http://schemas.microsoft.com/office/drawing/2014/main" id="{37B5CD9B-6304-8969-1B6A-DCC89A6D760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78705" y="2971859"/>
                <a:ext cx="4488275" cy="533359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 xmlns:m="http://schemas.openxmlformats.org/officeDocument/2006/math">
                    <m:r>
                      <a:rPr lang="en-AU" sz="20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𝐻𝑃</m:t>
                    </m:r>
                  </m:oMath>
                </a14:m>
                <a:r>
                  <a:rPr lang="en-AU" sz="2000" dirty="0">
                    <a:solidFill>
                      <a:srgbClr val="002060"/>
                    </a:solidFill>
                  </a:rPr>
                  <a:t> is common</a:t>
                </a:r>
              </a:p>
            </p:txBody>
          </p:sp>
        </mc:Choice>
        <mc:Fallback xmlns="">
          <p:sp>
            <p:nvSpPr>
              <p:cNvPr id="13" name="Content Placeholder 2">
                <a:extLst>
                  <a:ext uri="{FF2B5EF4-FFF2-40B4-BE49-F238E27FC236}">
                    <a16:creationId xmlns:a16="http://schemas.microsoft.com/office/drawing/2014/main" id="{37B5CD9B-6304-8969-1B6A-DCC89A6D76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8705" y="2971859"/>
                <a:ext cx="4488275" cy="533359"/>
              </a:xfrm>
              <a:prstGeom prst="rect">
                <a:avLst/>
              </a:prstGeom>
              <a:blipFill>
                <a:blip r:embed="rId6"/>
                <a:stretch>
                  <a:fillRect t="-12644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Content Placeholder 2">
                <a:extLst>
                  <a:ext uri="{FF2B5EF4-FFF2-40B4-BE49-F238E27FC236}">
                    <a16:creationId xmlns:a16="http://schemas.microsoft.com/office/drawing/2014/main" id="{420CC5C5-ECBD-2858-AF39-AEE28265A4F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78705" y="3796544"/>
                <a:ext cx="3638476" cy="39263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 xmlns:m="http://schemas.openxmlformats.org/officeDocument/2006/math">
                    <m:r>
                      <a:rPr lang="en-AU" sz="20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a:rPr lang="en-AU" sz="20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𝐺𝐻𝑃</m:t>
                    </m:r>
                    <m:r>
                      <a:rPr lang="en-AU" sz="20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≡</m:t>
                    </m:r>
                  </m:oMath>
                </a14:m>
                <a:r>
                  <a:rPr lang="en-AU" sz="2000" dirty="0">
                    <a:solidFill>
                      <a:srgbClr val="002060"/>
                    </a:solidFill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AU" sz="2000" i="1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a:rPr lang="en-AU" sz="20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𝐼𝐻𝑃</m:t>
                    </m:r>
                  </m:oMath>
                </a14:m>
                <a:r>
                  <a:rPr lang="en-AU" sz="2000" dirty="0">
                    <a:solidFill>
                      <a:srgbClr val="002060"/>
                    </a:solidFill>
                  </a:rPr>
                  <a:t> (SAS)</a:t>
                </a:r>
              </a:p>
            </p:txBody>
          </p:sp>
        </mc:Choice>
        <mc:Fallback xmlns="">
          <p:sp>
            <p:nvSpPr>
              <p:cNvPr id="14" name="Content Placeholder 2">
                <a:extLst>
                  <a:ext uri="{FF2B5EF4-FFF2-40B4-BE49-F238E27FC236}">
                    <a16:creationId xmlns:a16="http://schemas.microsoft.com/office/drawing/2014/main" id="{420CC5C5-ECBD-2858-AF39-AEE28265A4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8705" y="3796544"/>
                <a:ext cx="3638476" cy="392632"/>
              </a:xfrm>
              <a:prstGeom prst="rect">
                <a:avLst/>
              </a:prstGeom>
              <a:blipFill>
                <a:blip r:embed="rId7"/>
                <a:stretch>
                  <a:fillRect t="-17188" b="-21875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Content Placeholder 2">
                <a:extLst>
                  <a:ext uri="{FF2B5EF4-FFF2-40B4-BE49-F238E27FC236}">
                    <a16:creationId xmlns:a16="http://schemas.microsoft.com/office/drawing/2014/main" id="{11A05431-2C0F-59A0-C440-F6AB1F4601D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03604" y="4220845"/>
                <a:ext cx="8722784" cy="39263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 xmlns:m="http://schemas.openxmlformats.org/officeDocument/2006/math">
                    <m:r>
                      <a:rPr lang="en-AU" sz="20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𝑃𝐼</m:t>
                    </m:r>
                    <m:r>
                      <a:rPr lang="en-AU" sz="20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n-AU" sz="20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𝑃𝐺</m:t>
                    </m:r>
                  </m:oMath>
                </a14:m>
                <a:r>
                  <a:rPr lang="en-AU" sz="2000" dirty="0">
                    <a:solidFill>
                      <a:srgbClr val="002060"/>
                    </a:solidFill>
                  </a:rPr>
                  <a:t> (Corresponding sides in congruent triangles are equal)</a:t>
                </a:r>
              </a:p>
            </p:txBody>
          </p:sp>
        </mc:Choice>
        <mc:Fallback xmlns="">
          <p:sp>
            <p:nvSpPr>
              <p:cNvPr id="15" name="Content Placeholder 2">
                <a:extLst>
                  <a:ext uri="{FF2B5EF4-FFF2-40B4-BE49-F238E27FC236}">
                    <a16:creationId xmlns:a16="http://schemas.microsoft.com/office/drawing/2014/main" id="{11A05431-2C0F-59A0-C440-F6AB1F4601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3604" y="4220845"/>
                <a:ext cx="8722784" cy="392632"/>
              </a:xfrm>
              <a:prstGeom prst="rect">
                <a:avLst/>
              </a:prstGeom>
              <a:blipFill>
                <a:blip r:embed="rId8"/>
                <a:stretch>
                  <a:fillRect t="-15385" b="-20000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Content Placeholder 2">
                <a:extLst>
                  <a:ext uri="{FF2B5EF4-FFF2-40B4-BE49-F238E27FC236}">
                    <a16:creationId xmlns:a16="http://schemas.microsoft.com/office/drawing/2014/main" id="{142B7F49-D202-5BEF-08C5-A8314FE467D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25381" y="4713768"/>
                <a:ext cx="8722784" cy="39263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:r>
                  <a:rPr lang="en-AU" sz="2000" b="0" dirty="0">
                    <a:solidFill>
                      <a:srgbClr val="002060"/>
                    </a:solidFill>
                    <a:ea typeface="Cambria Math" panose="02040503050406030204" pitchFamily="18" charset="0"/>
                  </a:rPr>
                  <a:t>Since </a:t>
                </a:r>
                <a14:m>
                  <m:oMath xmlns:m="http://schemas.openxmlformats.org/officeDocument/2006/math">
                    <m:r>
                      <a:rPr lang="en-AU" sz="20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𝑃𝐼</m:t>
                    </m:r>
                    <m:r>
                      <a:rPr lang="en-AU" sz="20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n-AU" sz="20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𝑃𝐺</m:t>
                    </m:r>
                  </m:oMath>
                </a14:m>
                <a:r>
                  <a:rPr lang="en-AU" sz="2000" dirty="0">
                    <a:solidFill>
                      <a:srgbClr val="002060"/>
                    </a:solidFill>
                  </a:rPr>
                  <a:t>, </a:t>
                </a:r>
                <a14:m>
                  <m:oMath xmlns:m="http://schemas.openxmlformats.org/officeDocument/2006/math">
                    <m:r>
                      <a:rPr lang="en-AU" sz="2000" i="1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𝑃𝐼</m:t>
                    </m:r>
                  </m:oMath>
                </a14:m>
                <a:r>
                  <a:rPr lang="en-AU" sz="2000" dirty="0">
                    <a:solidFill>
                      <a:srgbClr val="002060"/>
                    </a:solidFill>
                  </a:rPr>
                  <a:t> and </a:t>
                </a:r>
                <a14:m>
                  <m:oMath xmlns:m="http://schemas.openxmlformats.org/officeDocument/2006/math">
                    <m:r>
                      <a:rPr lang="en-AU" sz="2000" i="1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𝑃</m:t>
                    </m:r>
                    <m:r>
                      <a:rPr lang="en-AU" sz="20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𝐺</m:t>
                    </m:r>
                  </m:oMath>
                </a14:m>
                <a:r>
                  <a:rPr lang="en-AU" sz="2000" dirty="0">
                    <a:solidFill>
                      <a:srgbClr val="002060"/>
                    </a:solidFill>
                  </a:rPr>
                  <a:t> must be the radius of the circle. </a:t>
                </a:r>
              </a:p>
            </p:txBody>
          </p:sp>
        </mc:Choice>
        <mc:Fallback xmlns="">
          <p:sp>
            <p:nvSpPr>
              <p:cNvPr id="16" name="Content Placeholder 2">
                <a:extLst>
                  <a:ext uri="{FF2B5EF4-FFF2-40B4-BE49-F238E27FC236}">
                    <a16:creationId xmlns:a16="http://schemas.microsoft.com/office/drawing/2014/main" id="{142B7F49-D202-5BEF-08C5-A8314FE467D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5381" y="4713768"/>
                <a:ext cx="8722784" cy="392632"/>
              </a:xfrm>
              <a:prstGeom prst="rect">
                <a:avLst/>
              </a:prstGeom>
              <a:blipFill>
                <a:blip r:embed="rId9"/>
                <a:stretch>
                  <a:fillRect l="-769" t="-15385" b="-20000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Content Placeholder 2">
                <a:extLst>
                  <a:ext uri="{FF2B5EF4-FFF2-40B4-BE49-F238E27FC236}">
                    <a16:creationId xmlns:a16="http://schemas.microsoft.com/office/drawing/2014/main" id="{9981BAE4-3EF9-DAD7-8B75-E8EAF2469D4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25381" y="5138069"/>
                <a:ext cx="8722784" cy="39263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:r>
                  <a:rPr lang="en-AU" sz="2000" b="0" dirty="0">
                    <a:solidFill>
                      <a:srgbClr val="002060"/>
                    </a:solidFill>
                    <a:ea typeface="Cambria Math" panose="02040503050406030204" pitchFamily="18" charset="0"/>
                  </a:rPr>
                  <a:t>As  such </a:t>
                </a:r>
                <a14:m>
                  <m:oMath xmlns:m="http://schemas.openxmlformats.org/officeDocument/2006/math">
                    <m:r>
                      <a:rPr lang="en-AU" sz="20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𝑃</m:t>
                    </m:r>
                  </m:oMath>
                </a14:m>
                <a:r>
                  <a:rPr lang="en-AU" sz="2000" dirty="0">
                    <a:solidFill>
                      <a:srgbClr val="002060"/>
                    </a:solidFill>
                  </a:rPr>
                  <a:t>, must be the centre of the circle. </a:t>
                </a:r>
              </a:p>
            </p:txBody>
          </p:sp>
        </mc:Choice>
        <mc:Fallback xmlns="">
          <p:sp>
            <p:nvSpPr>
              <p:cNvPr id="17" name="Content Placeholder 2">
                <a:extLst>
                  <a:ext uri="{FF2B5EF4-FFF2-40B4-BE49-F238E27FC236}">
                    <a16:creationId xmlns:a16="http://schemas.microsoft.com/office/drawing/2014/main" id="{9981BAE4-3EF9-DAD7-8B75-E8EAF2469D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5381" y="5138069"/>
                <a:ext cx="8722784" cy="392632"/>
              </a:xfrm>
              <a:prstGeom prst="rect">
                <a:avLst/>
              </a:prstGeom>
              <a:blipFill>
                <a:blip r:embed="rId10"/>
                <a:stretch>
                  <a:fillRect l="-769" t="-17188" b="-21875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Content Placeholder 2">
                <a:extLst>
                  <a:ext uri="{FF2B5EF4-FFF2-40B4-BE49-F238E27FC236}">
                    <a16:creationId xmlns:a16="http://schemas.microsoft.com/office/drawing/2014/main" id="{2A21D5EF-7643-150C-EBB5-F6FB89B1984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31246" y="5535539"/>
                <a:ext cx="8722784" cy="39263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:r>
                  <a:rPr lang="en-AU" sz="2000" b="0" dirty="0">
                    <a:solidFill>
                      <a:srgbClr val="002060"/>
                    </a:solidFill>
                    <a:ea typeface="Cambria Math" panose="02040503050406030204" pitchFamily="18" charset="0"/>
                  </a:rPr>
                  <a:t>Since </a:t>
                </a:r>
                <a14:m>
                  <m:oMath xmlns:m="http://schemas.openxmlformats.org/officeDocument/2006/math">
                    <m:r>
                      <a:rPr lang="en-AU" sz="20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𝑃</m:t>
                    </m:r>
                  </m:oMath>
                </a14:m>
                <a:r>
                  <a:rPr lang="en-AU" sz="2000" dirty="0">
                    <a:solidFill>
                      <a:srgbClr val="002060"/>
                    </a:solidFill>
                  </a:rPr>
                  <a:t> lie on JK, </a:t>
                </a:r>
                <a14:m>
                  <m:oMath xmlns:m="http://schemas.openxmlformats.org/officeDocument/2006/math">
                    <m:r>
                      <a:rPr lang="en-AU" sz="20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𝐽𝐾</m:t>
                    </m:r>
                  </m:oMath>
                </a14:m>
                <a:r>
                  <a:rPr lang="en-AU" sz="2000" dirty="0">
                    <a:solidFill>
                      <a:srgbClr val="002060"/>
                    </a:solidFill>
                  </a:rPr>
                  <a:t> must pass through the centre of the circle.</a:t>
                </a:r>
              </a:p>
            </p:txBody>
          </p:sp>
        </mc:Choice>
        <mc:Fallback xmlns="">
          <p:sp>
            <p:nvSpPr>
              <p:cNvPr id="18" name="Content Placeholder 2">
                <a:extLst>
                  <a:ext uri="{FF2B5EF4-FFF2-40B4-BE49-F238E27FC236}">
                    <a16:creationId xmlns:a16="http://schemas.microsoft.com/office/drawing/2014/main" id="{2A21D5EF-7643-150C-EBB5-F6FB89B1984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1246" y="5535539"/>
                <a:ext cx="8722784" cy="392632"/>
              </a:xfrm>
              <a:prstGeom prst="rect">
                <a:avLst/>
              </a:prstGeom>
              <a:blipFill>
                <a:blip r:embed="rId11"/>
                <a:stretch>
                  <a:fillRect l="-769" t="-15625" b="-21875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TextBox 18">
            <a:extLst>
              <a:ext uri="{FF2B5EF4-FFF2-40B4-BE49-F238E27FC236}">
                <a16:creationId xmlns:a16="http://schemas.microsoft.com/office/drawing/2014/main" id="{A168E693-9076-CFA1-AE2B-A36D99D1C41C}"/>
              </a:ext>
            </a:extLst>
          </p:cNvPr>
          <p:cNvSpPr txBox="1"/>
          <p:nvPr/>
        </p:nvSpPr>
        <p:spPr>
          <a:xfrm>
            <a:off x="0" y="-6605"/>
            <a:ext cx="3444383" cy="584775"/>
          </a:xfrm>
          <a:prstGeom prst="homePlate">
            <a:avLst/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chemeClr val="tx1"/>
                </a:solidFill>
              </a:rPr>
              <a:t>Extra- Theorem 12</a:t>
            </a:r>
            <a:endParaRPr lang="en-AU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3699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F9E208A8-F3B5-438E-82E4-AA5407C3C503}"/>
              </a:ext>
            </a:extLst>
          </p:cNvPr>
          <p:cNvSpPr txBox="1"/>
          <p:nvPr/>
        </p:nvSpPr>
        <p:spPr>
          <a:xfrm>
            <a:off x="0" y="-6605"/>
            <a:ext cx="5003695" cy="584775"/>
          </a:xfrm>
          <a:prstGeom prst="homePlate">
            <a:avLst/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chemeClr val="tx1"/>
                </a:solidFill>
              </a:rPr>
              <a:t>Cambridge Ex 8C Example 7</a:t>
            </a:r>
            <a:endParaRPr lang="en-AU" sz="3200" b="1" dirty="0">
              <a:solidFill>
                <a:schemeClr val="tx1"/>
              </a:solidFill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DAFC2541-C566-E2F1-B069-912E3E34FA12}"/>
              </a:ext>
            </a:extLst>
          </p:cNvPr>
          <p:cNvSpPr txBox="1">
            <a:spLocks/>
          </p:cNvSpPr>
          <p:nvPr/>
        </p:nvSpPr>
        <p:spPr>
          <a:xfrm>
            <a:off x="0" y="734526"/>
            <a:ext cx="11727796" cy="81510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AU" sz="2400" dirty="0"/>
              <a:t>The arch of a bridge is to be in the form of an arc of a circle. The span of the bridge is to be </a:t>
            </a:r>
            <a:br>
              <a:rPr lang="en-AU" sz="2400" dirty="0"/>
            </a:br>
            <a:r>
              <a:rPr lang="en-AU" sz="2400" dirty="0"/>
              <a:t>25 m and the height in the middle 2 m. Find the radius of the circle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43FF59A3-BE67-FE78-E86B-4723D80B7B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39869" y="1855915"/>
            <a:ext cx="3203369" cy="3203369"/>
          </a:xfrm>
          <a:prstGeom prst="rect">
            <a:avLst/>
          </a:prstGeom>
        </p:spPr>
      </p:pic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25E5399-8510-FAAD-55B0-20335CD3312E}"/>
              </a:ext>
            </a:extLst>
          </p:cNvPr>
          <p:cNvCxnSpPr>
            <a:cxnSpLocks/>
          </p:cNvCxnSpPr>
          <p:nvPr/>
        </p:nvCxnSpPr>
        <p:spPr>
          <a:xfrm>
            <a:off x="8193143" y="3027377"/>
            <a:ext cx="289182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16E9C70-CE78-99DC-5DBD-46102FE5D79A}"/>
              </a:ext>
            </a:extLst>
          </p:cNvPr>
          <p:cNvCxnSpPr>
            <a:cxnSpLocks/>
          </p:cNvCxnSpPr>
          <p:nvPr/>
        </p:nvCxnSpPr>
        <p:spPr>
          <a:xfrm>
            <a:off x="9648263" y="1976718"/>
            <a:ext cx="0" cy="105065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0F4D803-96BF-A8C8-6C9D-68B6226C9BE4}"/>
              </a:ext>
            </a:extLst>
          </p:cNvPr>
          <p:cNvCxnSpPr>
            <a:cxnSpLocks/>
          </p:cNvCxnSpPr>
          <p:nvPr/>
        </p:nvCxnSpPr>
        <p:spPr>
          <a:xfrm>
            <a:off x="9648263" y="3027377"/>
            <a:ext cx="0" cy="1914417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Content Placeholder 2">
                <a:extLst>
                  <a:ext uri="{FF2B5EF4-FFF2-40B4-BE49-F238E27FC236}">
                    <a16:creationId xmlns:a16="http://schemas.microsoft.com/office/drawing/2014/main" id="{651454C9-DA18-9A2C-14F8-63A6EA0F6D0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207282" y="3333663"/>
                <a:ext cx="602377" cy="43117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𝑂</m:t>
                      </m:r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24" name="Content Placeholder 2">
                <a:extLst>
                  <a:ext uri="{FF2B5EF4-FFF2-40B4-BE49-F238E27FC236}">
                    <a16:creationId xmlns:a16="http://schemas.microsoft.com/office/drawing/2014/main" id="{651454C9-DA18-9A2C-14F8-63A6EA0F6D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07282" y="3333663"/>
                <a:ext cx="602377" cy="431171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Content Placeholder 2">
                <a:extLst>
                  <a:ext uri="{FF2B5EF4-FFF2-40B4-BE49-F238E27FC236}">
                    <a16:creationId xmlns:a16="http://schemas.microsoft.com/office/drawing/2014/main" id="{8C5A31D5-C367-CB61-B056-50A6666C213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758956" y="2811791"/>
                <a:ext cx="537937" cy="52187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𝐴</m:t>
                      </m:r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25" name="Content Placeholder 2">
                <a:extLst>
                  <a:ext uri="{FF2B5EF4-FFF2-40B4-BE49-F238E27FC236}">
                    <a16:creationId xmlns:a16="http://schemas.microsoft.com/office/drawing/2014/main" id="{8C5A31D5-C367-CB61-B056-50A6666C213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58956" y="2811791"/>
                <a:ext cx="537937" cy="52187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Content Placeholder 2">
                <a:extLst>
                  <a:ext uri="{FF2B5EF4-FFF2-40B4-BE49-F238E27FC236}">
                    <a16:creationId xmlns:a16="http://schemas.microsoft.com/office/drawing/2014/main" id="{EBBCCAB5-B276-082A-AE3F-54C6261E577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0990549" y="2811791"/>
                <a:ext cx="537937" cy="52187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𝐵</m:t>
                      </m:r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26" name="Content Placeholder 2">
                <a:extLst>
                  <a:ext uri="{FF2B5EF4-FFF2-40B4-BE49-F238E27FC236}">
                    <a16:creationId xmlns:a16="http://schemas.microsoft.com/office/drawing/2014/main" id="{EBBCCAB5-B276-082A-AE3F-54C6261E577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90549" y="2811791"/>
                <a:ext cx="537937" cy="52187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Content Placeholder 2">
                <a:extLst>
                  <a:ext uri="{FF2B5EF4-FFF2-40B4-BE49-F238E27FC236}">
                    <a16:creationId xmlns:a16="http://schemas.microsoft.com/office/drawing/2014/main" id="{0323EF81-EDE7-0F98-6BD1-75BFA067EF5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508470" y="1620912"/>
                <a:ext cx="537937" cy="52187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𝐶</m:t>
                      </m:r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27" name="Content Placeholder 2">
                <a:extLst>
                  <a:ext uri="{FF2B5EF4-FFF2-40B4-BE49-F238E27FC236}">
                    <a16:creationId xmlns:a16="http://schemas.microsoft.com/office/drawing/2014/main" id="{0323EF81-EDE7-0F98-6BD1-75BFA067EF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08470" y="1620912"/>
                <a:ext cx="537937" cy="52187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Content Placeholder 2">
                <a:extLst>
                  <a:ext uri="{FF2B5EF4-FFF2-40B4-BE49-F238E27FC236}">
                    <a16:creationId xmlns:a16="http://schemas.microsoft.com/office/drawing/2014/main" id="{09714F2A-3E85-DFD7-2113-260C02AEABF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508469" y="2694301"/>
                <a:ext cx="537937" cy="52187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𝑃</m:t>
                      </m:r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28" name="Content Placeholder 2">
                <a:extLst>
                  <a:ext uri="{FF2B5EF4-FFF2-40B4-BE49-F238E27FC236}">
                    <a16:creationId xmlns:a16="http://schemas.microsoft.com/office/drawing/2014/main" id="{09714F2A-3E85-DFD7-2113-260C02AEAB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08469" y="2694301"/>
                <a:ext cx="537937" cy="52187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Content Placeholder 2">
                <a:extLst>
                  <a:ext uri="{FF2B5EF4-FFF2-40B4-BE49-F238E27FC236}">
                    <a16:creationId xmlns:a16="http://schemas.microsoft.com/office/drawing/2014/main" id="{AE76F454-655A-0A39-C539-6B9A42AA3EB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380260" y="2261853"/>
                <a:ext cx="397177" cy="418123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 xmlns:m="http://schemas.openxmlformats.org/officeDocument/2006/math"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2</m:t>
                    </m:r>
                  </m:oMath>
                </a14:m>
                <a:r>
                  <a:rPr lang="en-AU" sz="2000" dirty="0"/>
                  <a:t> </a:t>
                </a:r>
              </a:p>
            </p:txBody>
          </p:sp>
        </mc:Choice>
        <mc:Fallback xmlns="">
          <p:sp>
            <p:nvSpPr>
              <p:cNvPr id="29" name="Content Placeholder 2">
                <a:extLst>
                  <a:ext uri="{FF2B5EF4-FFF2-40B4-BE49-F238E27FC236}">
                    <a16:creationId xmlns:a16="http://schemas.microsoft.com/office/drawing/2014/main" id="{AE76F454-655A-0A39-C539-6B9A42AA3EB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80260" y="2261853"/>
                <a:ext cx="397177" cy="418123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Content Placeholder 2">
                <a:extLst>
                  <a:ext uri="{FF2B5EF4-FFF2-40B4-BE49-F238E27FC236}">
                    <a16:creationId xmlns:a16="http://schemas.microsoft.com/office/drawing/2014/main" id="{FE900769-AD89-3F39-8013-B24BA76EC0B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2694" y="1926943"/>
                <a:ext cx="3971902" cy="418123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 xmlns:m="http://schemas.openxmlformats.org/officeDocument/2006/math"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𝐶𝐷</m:t>
                    </m:r>
                  </m:oMath>
                </a14:m>
                <a:r>
                  <a:rPr lang="en-AU" sz="2000" dirty="0"/>
                  <a:t> is the diameter of the circle</a:t>
                </a:r>
              </a:p>
            </p:txBody>
          </p:sp>
        </mc:Choice>
        <mc:Fallback xmlns="">
          <p:sp>
            <p:nvSpPr>
              <p:cNvPr id="30" name="Content Placeholder 2">
                <a:extLst>
                  <a:ext uri="{FF2B5EF4-FFF2-40B4-BE49-F238E27FC236}">
                    <a16:creationId xmlns:a16="http://schemas.microsoft.com/office/drawing/2014/main" id="{FE900769-AD89-3F39-8013-B24BA76EC0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694" y="1926943"/>
                <a:ext cx="3971902" cy="418123"/>
              </a:xfrm>
              <a:prstGeom prst="rect">
                <a:avLst/>
              </a:prstGeom>
              <a:blipFill>
                <a:blip r:embed="rId9"/>
                <a:stretch>
                  <a:fillRect t="-14493" b="-13043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Content Placeholder 2">
                <a:extLst>
                  <a:ext uri="{FF2B5EF4-FFF2-40B4-BE49-F238E27FC236}">
                    <a16:creationId xmlns:a16="http://schemas.microsoft.com/office/drawing/2014/main" id="{7C66B484-0A69-9699-D31E-E215310D43A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29878" y="1529963"/>
                <a:ext cx="2919317" cy="418123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 fontScale="92500" lnSpcReduction="20000"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 xmlns:m="http://schemas.openxmlformats.org/officeDocument/2006/math"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𝐴𝑃</m:t>
                    </m:r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𝐵𝑃</m:t>
                    </m:r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AU" sz="2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AU" sz="2000" b="0" i="1" smtClean="0">
                            <a:latin typeface="Cambria Math" panose="02040503050406030204" pitchFamily="18" charset="0"/>
                          </a:rPr>
                          <m:t>25</m:t>
                        </m:r>
                      </m:num>
                      <m:den>
                        <m:r>
                          <a:rPr lang="en-AU" sz="2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=12.5</m:t>
                    </m:r>
                  </m:oMath>
                </a14:m>
                <a:r>
                  <a:rPr lang="en-AU" sz="2000" dirty="0"/>
                  <a:t>m </a:t>
                </a:r>
              </a:p>
            </p:txBody>
          </p:sp>
        </mc:Choice>
        <mc:Fallback xmlns="">
          <p:sp>
            <p:nvSpPr>
              <p:cNvPr id="31" name="Content Placeholder 2">
                <a:extLst>
                  <a:ext uri="{FF2B5EF4-FFF2-40B4-BE49-F238E27FC236}">
                    <a16:creationId xmlns:a16="http://schemas.microsoft.com/office/drawing/2014/main" id="{7C66B484-0A69-9699-D31E-E215310D43A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9878" y="1529963"/>
                <a:ext cx="2919317" cy="418123"/>
              </a:xfrm>
              <a:prstGeom prst="rect">
                <a:avLst/>
              </a:prstGeom>
              <a:blipFill>
                <a:blip r:embed="rId10"/>
                <a:stretch>
                  <a:fillRect t="-13043" b="-10145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Content Placeholder 2">
                <a:extLst>
                  <a:ext uri="{FF2B5EF4-FFF2-40B4-BE49-F238E27FC236}">
                    <a16:creationId xmlns:a16="http://schemas.microsoft.com/office/drawing/2014/main" id="{68408645-B971-42C4-F8E2-21CD758DD27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380260" y="5104633"/>
                <a:ext cx="537937" cy="52187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𝐷</m:t>
                      </m:r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32" name="Content Placeholder 2">
                <a:extLst>
                  <a:ext uri="{FF2B5EF4-FFF2-40B4-BE49-F238E27FC236}">
                    <a16:creationId xmlns:a16="http://schemas.microsoft.com/office/drawing/2014/main" id="{68408645-B971-42C4-F8E2-21CD758DD27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80260" y="5104633"/>
                <a:ext cx="537937" cy="521872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Content Placeholder 2">
                <a:extLst>
                  <a:ext uri="{FF2B5EF4-FFF2-40B4-BE49-F238E27FC236}">
                    <a16:creationId xmlns:a16="http://schemas.microsoft.com/office/drawing/2014/main" id="{52AF9973-B061-2248-3F52-F3DE16FB58D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79374" y="2746980"/>
                <a:ext cx="2769821" cy="418123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𝑃𝐷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=2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−2</m:t>
                      </m:r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33" name="Content Placeholder 2">
                <a:extLst>
                  <a:ext uri="{FF2B5EF4-FFF2-40B4-BE49-F238E27FC236}">
                    <a16:creationId xmlns:a16="http://schemas.microsoft.com/office/drawing/2014/main" id="{52AF9973-B061-2248-3F52-F3DE16FB58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9374" y="2746980"/>
                <a:ext cx="2769821" cy="418123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Content Placeholder 2">
                <a:extLst>
                  <a:ext uri="{FF2B5EF4-FFF2-40B4-BE49-F238E27FC236}">
                    <a16:creationId xmlns:a16="http://schemas.microsoft.com/office/drawing/2014/main" id="{D78C44A8-AB97-9158-7ED0-5568D6475EB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57281" y="2306879"/>
                <a:ext cx="3971902" cy="418123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:r>
                  <a:rPr lang="en-AU" sz="2000" b="0" dirty="0"/>
                  <a:t>Let </a:t>
                </a:r>
                <a14:m>
                  <m:oMath xmlns:m="http://schemas.openxmlformats.org/officeDocument/2006/math"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AU" sz="2000" dirty="0"/>
                  <a:t> be the radius of the circle</a:t>
                </a:r>
              </a:p>
            </p:txBody>
          </p:sp>
        </mc:Choice>
        <mc:Fallback xmlns="">
          <p:sp>
            <p:nvSpPr>
              <p:cNvPr id="34" name="Content Placeholder 2">
                <a:extLst>
                  <a:ext uri="{FF2B5EF4-FFF2-40B4-BE49-F238E27FC236}">
                    <a16:creationId xmlns:a16="http://schemas.microsoft.com/office/drawing/2014/main" id="{D78C44A8-AB97-9158-7ED0-5568D6475E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7281" y="2306879"/>
                <a:ext cx="3971902" cy="418123"/>
              </a:xfrm>
              <a:prstGeom prst="rect">
                <a:avLst/>
              </a:prstGeom>
              <a:blipFill>
                <a:blip r:embed="rId13"/>
                <a:stretch>
                  <a:fillRect l="-1690" t="-14493" b="-13043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5" name="Picture 34">
            <a:extLst>
              <a:ext uri="{FF2B5EF4-FFF2-40B4-BE49-F238E27FC236}">
                <a16:creationId xmlns:a16="http://schemas.microsoft.com/office/drawing/2014/main" id="{67E82DD7-A335-2817-03BA-B494380685D7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69489" y="5569292"/>
            <a:ext cx="3895107" cy="1108364"/>
          </a:xfrm>
          <a:prstGeom prst="rect">
            <a:avLst/>
          </a:prstGeom>
          <a:ln>
            <a:solidFill>
              <a:srgbClr val="FF0000"/>
            </a:solidFill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7" name="Content Placeholder 2">
                <a:extLst>
                  <a:ext uri="{FF2B5EF4-FFF2-40B4-BE49-F238E27FC236}">
                    <a16:creationId xmlns:a16="http://schemas.microsoft.com/office/drawing/2014/main" id="{3D02B040-AB8F-67B8-7319-FBA9CB9C0D0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0" y="3218955"/>
                <a:ext cx="7517723" cy="52187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:r>
                  <a:rPr lang="en-AU" sz="1800" dirty="0"/>
                  <a:t>When two chords of a circle cut at a point, </a:t>
                </a:r>
                <a14:m>
                  <m:oMath xmlns:m="http://schemas.openxmlformats.org/officeDocument/2006/math">
                    <m:r>
                      <a:rPr lang="en-AU" sz="1800" b="0" i="1" smtClean="0">
                        <a:latin typeface="Cambria Math" panose="02040503050406030204" pitchFamily="18" charset="0"/>
                      </a:rPr>
                      <m:t>𝑃𝐴</m:t>
                    </m:r>
                    <m:r>
                      <a:rPr lang="en-AU" sz="1800" b="0" i="1" smtClean="0">
                        <a:latin typeface="Cambria Math" panose="02040503050406030204" pitchFamily="18" charset="0"/>
                      </a:rPr>
                      <m:t>×</m:t>
                    </m:r>
                    <m:r>
                      <a:rPr lang="en-AU" sz="1800" b="0" i="1" smtClean="0">
                        <a:latin typeface="Cambria Math" panose="02040503050406030204" pitchFamily="18" charset="0"/>
                      </a:rPr>
                      <m:t>𝑃𝐵</m:t>
                    </m:r>
                    <m:r>
                      <a:rPr lang="en-AU" sz="18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AU" sz="1800" b="0" i="1" smtClean="0">
                        <a:latin typeface="Cambria Math" panose="02040503050406030204" pitchFamily="18" charset="0"/>
                      </a:rPr>
                      <m:t>𝑃𝐶</m:t>
                    </m:r>
                    <m:r>
                      <a:rPr lang="en-AU" sz="1800" b="0" i="1" smtClean="0">
                        <a:latin typeface="Cambria Math" panose="02040503050406030204" pitchFamily="18" charset="0"/>
                      </a:rPr>
                      <m:t>×</m:t>
                    </m:r>
                    <m:r>
                      <a:rPr lang="en-AU" sz="1800" b="0" i="1" smtClean="0">
                        <a:latin typeface="Cambria Math" panose="02040503050406030204" pitchFamily="18" charset="0"/>
                      </a:rPr>
                      <m:t>𝑃𝐷</m:t>
                    </m:r>
                  </m:oMath>
                </a14:m>
                <a:endParaRPr lang="en-AU" sz="1800" dirty="0"/>
              </a:p>
            </p:txBody>
          </p:sp>
        </mc:Choice>
        <mc:Fallback xmlns="">
          <p:sp>
            <p:nvSpPr>
              <p:cNvPr id="37" name="Content Placeholder 2">
                <a:extLst>
                  <a:ext uri="{FF2B5EF4-FFF2-40B4-BE49-F238E27FC236}">
                    <a16:creationId xmlns:a16="http://schemas.microsoft.com/office/drawing/2014/main" id="{3D02B040-AB8F-67B8-7319-FBA9CB9C0D0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3218955"/>
                <a:ext cx="7517723" cy="521872"/>
              </a:xfrm>
              <a:prstGeom prst="rect">
                <a:avLst/>
              </a:prstGeom>
              <a:blipFill>
                <a:blip r:embed="rId15"/>
                <a:stretch>
                  <a:fillRect l="-649" t="-10465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Content Placeholder 2">
                <a:extLst>
                  <a:ext uri="{FF2B5EF4-FFF2-40B4-BE49-F238E27FC236}">
                    <a16:creationId xmlns:a16="http://schemas.microsoft.com/office/drawing/2014/main" id="{18C46E0E-A008-2C81-A728-0825BBD1DBF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79374" y="3659056"/>
                <a:ext cx="3895107" cy="418123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12.5(12.5)=2×(2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−2)</m:t>
                      </m:r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38" name="Content Placeholder 2">
                <a:extLst>
                  <a:ext uri="{FF2B5EF4-FFF2-40B4-BE49-F238E27FC236}">
                    <a16:creationId xmlns:a16="http://schemas.microsoft.com/office/drawing/2014/main" id="{18C46E0E-A008-2C81-A728-0825BBD1DBF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9374" y="3659056"/>
                <a:ext cx="3895107" cy="418123"/>
              </a:xfrm>
              <a:prstGeom prst="rect">
                <a:avLst/>
              </a:prstGeom>
              <a:blipFill>
                <a:blip r:embed="rId16"/>
                <a:stretch>
                  <a:fillRect b="-2899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Content Placeholder 2">
                <a:extLst>
                  <a:ext uri="{FF2B5EF4-FFF2-40B4-BE49-F238E27FC236}">
                    <a16:creationId xmlns:a16="http://schemas.microsoft.com/office/drawing/2014/main" id="{C21AD2B6-39CF-54E1-1F4F-3733FDB6B23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21999" y="4141024"/>
                <a:ext cx="3800378" cy="75971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AU" sz="2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641</m:t>
                          </m:r>
                        </m:num>
                        <m:den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16</m:t>
                          </m:r>
                        </m:den>
                      </m:f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𝑚</m:t>
                      </m:r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39" name="Content Placeholder 2">
                <a:extLst>
                  <a:ext uri="{FF2B5EF4-FFF2-40B4-BE49-F238E27FC236}">
                    <a16:creationId xmlns:a16="http://schemas.microsoft.com/office/drawing/2014/main" id="{C21AD2B6-39CF-54E1-1F4F-3733FDB6B23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1999" y="4141024"/>
                <a:ext cx="3800378" cy="759712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60286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7" grpId="0"/>
      <p:bldP spid="38" grpId="0"/>
      <p:bldP spid="39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16786</TotalTime>
  <Words>1145</Words>
  <Application>Microsoft Office PowerPoint</Application>
  <PresentationFormat>Widescreen</PresentationFormat>
  <Paragraphs>147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Arial</vt:lpstr>
      <vt:lpstr>Calibri</vt:lpstr>
      <vt:lpstr>Calibri Light</vt:lpstr>
      <vt:lpstr>Cambria Math</vt:lpstr>
      <vt:lpstr>Office Theme</vt:lpstr>
      <vt:lpstr>Circle Geometry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Cambridge Ex 8C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Vectors</dc:title>
  <dc:creator>Microsoft account</dc:creator>
  <cp:lastModifiedBy>TAN Mei Yi [Harrisdale Senior High School]</cp:lastModifiedBy>
  <cp:revision>309</cp:revision>
  <dcterms:created xsi:type="dcterms:W3CDTF">2022-03-14T04:08:53Z</dcterms:created>
  <dcterms:modified xsi:type="dcterms:W3CDTF">2022-06-07T05:54:54Z</dcterms:modified>
</cp:coreProperties>
</file>