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443" r:id="rId3"/>
    <p:sldId id="476" r:id="rId4"/>
    <p:sldId id="477" r:id="rId5"/>
    <p:sldId id="478" r:id="rId6"/>
    <p:sldId id="479" r:id="rId7"/>
    <p:sldId id="466" r:id="rId8"/>
    <p:sldId id="480" r:id="rId9"/>
    <p:sldId id="481" r:id="rId10"/>
    <p:sldId id="482" r:id="rId11"/>
    <p:sldId id="483" r:id="rId12"/>
    <p:sldId id="484" r:id="rId13"/>
    <p:sldId id="465" r:id="rId14"/>
    <p:sldId id="468" r:id="rId15"/>
    <p:sldId id="485" r:id="rId16"/>
    <p:sldId id="487" r:id="rId17"/>
    <p:sldId id="473" r:id="rId18"/>
    <p:sldId id="488" r:id="rId19"/>
    <p:sldId id="43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66" autoAdjust="0"/>
    <p:restoredTop sz="94660"/>
  </p:normalViewPr>
  <p:slideViewPr>
    <p:cSldViewPr snapToGrid="0">
      <p:cViewPr varScale="1">
        <p:scale>
          <a:sx n="85" d="100"/>
          <a:sy n="85" d="100"/>
        </p:scale>
        <p:origin x="48" y="17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99DFA-3801-4D56-9803-A9523C99D943}" type="datetimeFigureOut">
              <a:rPr lang="en-AU" smtClean="0"/>
              <a:t>22/07/2022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5E0CC0-B4EF-4560-A419-C57D05A87F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8875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22/07/2022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0952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22/07/2022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820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22/07/2022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3983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22/07/2022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9089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22/07/2022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7788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22/07/2022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2423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22/07/2022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9367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22/07/2022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9229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22/07/2022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3773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22/07/2022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2722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22/07/2022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7926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BCB17-BF99-45B6-A39E-19EA12C01EB9}" type="datetimeFigureOut">
              <a:rPr lang="en-AU" smtClean="0"/>
              <a:t>22/07/2022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0965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png"/><Relationship Id="rId3" Type="http://schemas.openxmlformats.org/officeDocument/2006/relationships/image" Target="../media/image72.png"/><Relationship Id="rId7" Type="http://schemas.openxmlformats.org/officeDocument/2006/relationships/image" Target="../media/image75.png"/><Relationship Id="rId12" Type="http://schemas.openxmlformats.org/officeDocument/2006/relationships/image" Target="../media/image80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0" Type="http://schemas.openxmlformats.org/officeDocument/2006/relationships/image" Target="../media/image78.png"/><Relationship Id="rId4" Type="http://schemas.openxmlformats.org/officeDocument/2006/relationships/image" Target="../media/image66.png"/><Relationship Id="rId9" Type="http://schemas.openxmlformats.org/officeDocument/2006/relationships/image" Target="../media/image77.png"/><Relationship Id="rId14" Type="http://schemas.openxmlformats.org/officeDocument/2006/relationships/image" Target="../media/image8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93.png"/><Relationship Id="rId7" Type="http://schemas.openxmlformats.org/officeDocument/2006/relationships/image" Target="../media/image96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11" Type="http://schemas.openxmlformats.org/officeDocument/2006/relationships/image" Target="../media/image100.png"/><Relationship Id="rId5" Type="http://schemas.openxmlformats.org/officeDocument/2006/relationships/image" Target="../media/image66.png"/><Relationship Id="rId10" Type="http://schemas.openxmlformats.org/officeDocument/2006/relationships/image" Target="../media/image99.png"/><Relationship Id="rId4" Type="http://schemas.openxmlformats.org/officeDocument/2006/relationships/image" Target="../media/image94.png"/><Relationship Id="rId9" Type="http://schemas.openxmlformats.org/officeDocument/2006/relationships/image" Target="../media/image9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102.png"/><Relationship Id="rId7" Type="http://schemas.openxmlformats.org/officeDocument/2006/relationships/image" Target="../media/image106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10" Type="http://schemas.openxmlformats.org/officeDocument/2006/relationships/image" Target="../media/image109.png"/><Relationship Id="rId4" Type="http://schemas.openxmlformats.org/officeDocument/2006/relationships/image" Target="../media/image103.png"/><Relationship Id="rId9" Type="http://schemas.openxmlformats.org/officeDocument/2006/relationships/image" Target="../media/image10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83126-2673-4BB3-82D9-C0E06B6BD6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b="1" dirty="0"/>
              <a:t>Trigonometrical Identities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EC27EF-A28E-4528-B10F-73C539F254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/>
              <a:t>Product to Sum and Sum to Product</a:t>
            </a:r>
          </a:p>
        </p:txBody>
      </p:sp>
    </p:spTree>
    <p:extLst>
      <p:ext uri="{BB962C8B-B14F-4D97-AF65-F5344CB8AC3E}">
        <p14:creationId xmlns:p14="http://schemas.microsoft.com/office/powerpoint/2010/main" val="4069388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B61E3977-7B06-DE46-1B67-B76219879AD4}"/>
              </a:ext>
            </a:extLst>
          </p:cNvPr>
          <p:cNvSpPr txBox="1"/>
          <p:nvPr/>
        </p:nvSpPr>
        <p:spPr>
          <a:xfrm>
            <a:off x="0" y="-6605"/>
            <a:ext cx="2946283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Sadler Ex 9F Q8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9D865B2E-0BC3-01D4-8F6F-D9BC0240C38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293" y="594592"/>
                <a:ext cx="11932080" cy="98445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Express the following as the product of two “trig” functions </a:t>
                </a:r>
                <a:endParaRPr lang="en-AU" sz="2400" b="0" i="0" dirty="0">
                  <a:latin typeface="Cambria Math" panose="02040503050406030204" pitchFamily="18" charset="0"/>
                </a:endParaRP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en-AU" sz="2400" b="0" dirty="0"/>
              </a:p>
              <a:p>
                <a:pPr marL="457200" indent="-457200" algn="just">
                  <a:buAutoNum type="arabicParenR"/>
                </a:pPr>
                <a:endParaRPr lang="en-AU" sz="240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9D865B2E-0BC3-01D4-8F6F-D9BC0240C3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93" y="594592"/>
                <a:ext cx="11932080" cy="984450"/>
              </a:xfrm>
              <a:prstGeom prst="rect">
                <a:avLst/>
              </a:prstGeom>
              <a:blipFill>
                <a:blip r:embed="rId2"/>
                <a:stretch>
                  <a:fillRect l="-818" t="-869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FD9149C6-C780-1C5D-AFFE-BB2D85E2186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74012" y="1989398"/>
                <a:ext cx="6880676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AU" sz="2400" i="1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+3</m:t>
                                  </m:r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  <m:func>
                            <m:func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4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  <m:t>5</m:t>
                                      </m:r>
                                      <m: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  <m:t>−3</m:t>
                                      </m:r>
                                      <m: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num>
                                    <m:den>
                                      <m: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</m:e>
                          </m:func>
                        </m:e>
                      </m:func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FD9149C6-C780-1C5D-AFFE-BB2D85E21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012" y="1989398"/>
                <a:ext cx="6880676" cy="743501"/>
              </a:xfrm>
              <a:prstGeom prst="rect">
                <a:avLst/>
              </a:prstGeom>
              <a:blipFill>
                <a:blip r:embed="rId3"/>
                <a:stretch>
                  <a:fillRect b="-901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DA18FE5B-253E-400E-9FF4-B34B25452B2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95799" y="1006886"/>
                <a:ext cx="5414682" cy="842086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18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1800" i="1">
                          <a:latin typeface="Cambria Math" panose="02040503050406030204" pitchFamily="18" charset="0"/>
                        </a:rPr>
                        <m:t>=2</m:t>
                      </m:r>
                      <m:func>
                        <m:funcPr>
                          <m:ctrlPr>
                            <a:rPr lang="en-AU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co</m:t>
                          </m:r>
                          <m:r>
                            <m:rPr>
                              <m:sty m:val="p"/>
                            </m:rPr>
                            <a:rPr lang="en-AU" sz="1800">
                              <a:latin typeface="Cambria Math" panose="02040503050406030204" pitchFamily="18" charset="0"/>
                            </a:rPr>
                            <m:t>s</m:t>
                          </m:r>
                        </m:fName>
                        <m:e>
                          <m:d>
                            <m:dPr>
                              <m:ctrlP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1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18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AU" sz="18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AU" sz="1800" i="1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num>
                                <m:den>
                                  <m:r>
                                    <a:rPr lang="en-AU" sz="18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func>
                        <m:funcPr>
                          <m:ctrlPr>
                            <a:rPr lang="en-AU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>
                              <a:latin typeface="Cambria Math" panose="02040503050406030204" pitchFamily="18" charset="0"/>
                            </a:rPr>
                            <m:t>s</m:t>
                          </m:r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in</m:t>
                          </m:r>
                        </m:fName>
                        <m:e>
                          <m:d>
                            <m:dPr>
                              <m:ctrlP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1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18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AU" sz="18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AU" sz="1800" i="1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num>
                                <m:den>
                                  <m:r>
                                    <a:rPr lang="en-AU" sz="18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br>
                  <a:rPr lang="en-AU" sz="1800" dirty="0"/>
                </a:br>
                <a:br>
                  <a:rPr lang="en-AU" sz="1800" b="0" dirty="0"/>
                </a:br>
                <a:endParaRPr lang="en-AU" sz="1800" dirty="0"/>
              </a:p>
            </p:txBody>
          </p:sp>
        </mc:Choice>
        <mc:Fallback xmlns="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DA18FE5B-253E-400E-9FF4-B34B25452B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5799" y="1006886"/>
                <a:ext cx="5414682" cy="8420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E8AB1E6A-E6C3-CACC-2E6E-2377218AA41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2966" y="3057249"/>
                <a:ext cx="6880676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func>
                            <m:func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4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func>
                        </m:e>
                      </m:func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E8AB1E6A-E6C3-CACC-2E6E-2377218AA4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966" y="3057249"/>
                <a:ext cx="6880676" cy="74350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1137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B61E3977-7B06-DE46-1B67-B76219879AD4}"/>
              </a:ext>
            </a:extLst>
          </p:cNvPr>
          <p:cNvSpPr txBox="1"/>
          <p:nvPr/>
        </p:nvSpPr>
        <p:spPr>
          <a:xfrm>
            <a:off x="0" y="-6605"/>
            <a:ext cx="2946283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Sadler Ex 9F Q9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9D865B2E-0BC3-01D4-8F6F-D9BC0240C38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293" y="594592"/>
                <a:ext cx="11932080" cy="98445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Express the product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75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°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15°</m:t>
                        </m:r>
                      </m:e>
                    </m:func>
                  </m:oMath>
                </a14:m>
                <a:r>
                  <a:rPr lang="en-AU" sz="2400" b="0" dirty="0"/>
                  <a:t> as an exact value</a:t>
                </a:r>
              </a:p>
              <a:p>
                <a:pPr marL="457200" indent="-457200" algn="just">
                  <a:buAutoNum type="arabicParenR"/>
                </a:pPr>
                <a:endParaRPr lang="en-AU" sz="240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9D865B2E-0BC3-01D4-8F6F-D9BC0240C3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93" y="594592"/>
                <a:ext cx="11932080" cy="984450"/>
              </a:xfrm>
              <a:prstGeom prst="rect">
                <a:avLst/>
              </a:prstGeom>
              <a:blipFill>
                <a:blip r:embed="rId2"/>
                <a:stretch>
                  <a:fillRect l="-818" t="-869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FD9149C6-C780-1C5D-AFFE-BB2D85E2186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6095" y="1834757"/>
                <a:ext cx="7149617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75</m:t>
                          </m:r>
                        </m:e>
                      </m:func>
                      <m:r>
                        <a:rPr lang="en-AU" sz="2400" i="1">
                          <a:latin typeface="Cambria Math" panose="02040503050406030204" pitchFamily="18" charset="0"/>
                        </a:rPr>
                        <m:t>°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15°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75+15</m:t>
                              </m:r>
                            </m:e>
                          </m:d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unc>
                            <m:func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4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(75−15)</m:t>
                              </m:r>
                            </m:e>
                          </m:func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]</m:t>
                          </m:r>
                        </m:e>
                      </m:func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FD9149C6-C780-1C5D-AFFE-BB2D85E21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095" y="1834757"/>
                <a:ext cx="7149617" cy="74350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DCBE73F1-A490-1239-BAFC-C8AC8CD67C3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375712" y="973268"/>
                <a:ext cx="4649161" cy="673998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func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br>
                  <a:rPr lang="en-AU" sz="1800" dirty="0"/>
                </a:br>
                <a:br>
                  <a:rPr lang="en-AU" sz="1800" b="0" dirty="0"/>
                </a:br>
                <a:endParaRPr lang="en-AU" sz="1800" dirty="0"/>
              </a:p>
            </p:txBody>
          </p:sp>
        </mc:Choice>
        <mc:Fallback xmlns="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DCBE73F1-A490-1239-BAFC-C8AC8CD67C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5712" y="973268"/>
                <a:ext cx="4649161" cy="6739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A6E5DA90-064F-A336-47D8-E523EEA846B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6753" y="2685499"/>
                <a:ext cx="7149617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90°</m:t>
                              </m:r>
                            </m:e>
                          </m:d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unc>
                            <m:func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4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(60°)</m:t>
                              </m:r>
                            </m:e>
                          </m:func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]</m:t>
                          </m:r>
                        </m:e>
                      </m:func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A6E5DA90-064F-A336-47D8-E523EEA846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753" y="2685499"/>
                <a:ext cx="7149617" cy="74350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14E7A2A4-A22F-262B-9244-FD5A9157DB1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119047" y="3536242"/>
                <a:ext cx="7149617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f>
                            <m:f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ad>
                                <m:radPr>
                                  <m:degHide m:val="on"/>
                                  <m:ctrlP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</m:num>
                            <m:den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14E7A2A4-A22F-262B-9244-FD5A9157DB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19047" y="3536242"/>
                <a:ext cx="7149617" cy="743501"/>
              </a:xfrm>
              <a:prstGeom prst="rect">
                <a:avLst/>
              </a:prstGeom>
              <a:blipFill>
                <a:blip r:embed="rId6"/>
                <a:stretch>
                  <a:fillRect b="-737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364CCAFB-2F4F-7F07-FE14-BDA848BB22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0713" y="4642699"/>
                <a:ext cx="5134800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2+</m:t>
                          </m:r>
                          <m:rad>
                            <m:radPr>
                              <m:degHide m:val="on"/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364CCAFB-2F4F-7F07-FE14-BDA848BB22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713" y="4642699"/>
                <a:ext cx="5134800" cy="743501"/>
              </a:xfrm>
              <a:prstGeom prst="rect">
                <a:avLst/>
              </a:prstGeom>
              <a:blipFill>
                <a:blip r:embed="rId7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367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animBg="1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B61E3977-7B06-DE46-1B67-B76219879AD4}"/>
              </a:ext>
            </a:extLst>
          </p:cNvPr>
          <p:cNvSpPr txBox="1"/>
          <p:nvPr/>
        </p:nvSpPr>
        <p:spPr>
          <a:xfrm>
            <a:off x="0" y="-6605"/>
            <a:ext cx="3164751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Sadler Ex 9F Q10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9D865B2E-0BC3-01D4-8F6F-D9BC0240C38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293" y="594592"/>
                <a:ext cx="11932080" cy="98445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Express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75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°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15°</m:t>
                        </m:r>
                      </m:e>
                    </m:func>
                  </m:oMath>
                </a14:m>
                <a:r>
                  <a:rPr lang="en-AU" sz="2400" b="0" dirty="0"/>
                  <a:t> as an exact value</a:t>
                </a:r>
              </a:p>
              <a:p>
                <a:pPr marL="457200" indent="-457200" algn="just">
                  <a:buAutoNum type="arabicParenR"/>
                </a:pPr>
                <a:endParaRPr lang="en-AU" sz="240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9D865B2E-0BC3-01D4-8F6F-D9BC0240C3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93" y="594592"/>
                <a:ext cx="11932080" cy="984450"/>
              </a:xfrm>
              <a:prstGeom prst="rect">
                <a:avLst/>
              </a:prstGeom>
              <a:blipFill>
                <a:blip r:embed="rId2"/>
                <a:stretch>
                  <a:fillRect l="-818" t="-869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7E4B0D9A-2413-76DE-6895-05CCC256012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05818" y="1005832"/>
                <a:ext cx="4615543" cy="661604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func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br>
                  <a:rPr lang="en-AU" sz="1800" dirty="0"/>
                </a:br>
                <a:br>
                  <a:rPr lang="en-AU" sz="1800" b="0" dirty="0"/>
                </a:br>
                <a:endParaRPr lang="en-AU" sz="1800" dirty="0"/>
              </a:p>
            </p:txBody>
          </p:sp>
        </mc:Choice>
        <mc:Fallback xmlns="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7E4B0D9A-2413-76DE-6895-05CCC25601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5818" y="1005832"/>
                <a:ext cx="4615543" cy="66160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1A8D8CA8-031F-E26A-AFC6-AA8AEC731D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26095" y="1834757"/>
                <a:ext cx="7149617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75</m:t>
                          </m:r>
                        </m:e>
                      </m:func>
                      <m:r>
                        <a:rPr lang="en-AU" sz="2400" i="1">
                          <a:latin typeface="Cambria Math" panose="02040503050406030204" pitchFamily="18" charset="0"/>
                        </a:rPr>
                        <m:t>°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15°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=2[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75+15</m:t>
                                  </m:r>
                                </m:num>
                                <m:den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  <m:func>
                            <m:func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4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  <m:t>75−15</m:t>
                                      </m:r>
                                    </m:num>
                                    <m:den>
                                      <m: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</m:e>
                          </m:func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]</m:t>
                          </m:r>
                        </m:e>
                      </m:func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1A8D8CA8-031F-E26A-AFC6-AA8AEC731D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095" y="1834757"/>
                <a:ext cx="7149617" cy="743501"/>
              </a:xfrm>
              <a:prstGeom prst="rect">
                <a:avLst/>
              </a:prstGeom>
              <a:blipFill>
                <a:blip r:embed="rId4"/>
                <a:stretch>
                  <a:fillRect b="-819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FEB81525-686E-42F5-BA00-1606AA525B0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3479" y="2745579"/>
                <a:ext cx="7149617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=2[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45°</m:t>
                              </m:r>
                            </m:e>
                          </m:d>
                          <m:func>
                            <m:func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4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30°</m:t>
                                  </m:r>
                                </m:e>
                              </m:d>
                            </m:e>
                          </m:func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]</m:t>
                          </m:r>
                        </m:e>
                      </m:func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FEB81525-686E-42F5-BA00-1606AA525B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479" y="2745579"/>
                <a:ext cx="7149617" cy="74350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41B33225-8C92-44F1-6ABE-7A008E9BFE7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3429000"/>
                <a:ext cx="7149617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d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41B33225-8C92-44F1-6ABE-7A008E9BFE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429000"/>
                <a:ext cx="7149617" cy="743501"/>
              </a:xfrm>
              <a:prstGeom prst="rect">
                <a:avLst/>
              </a:prstGeom>
              <a:blipFill>
                <a:blip r:embed="rId6"/>
                <a:stretch>
                  <a:fillRect b="-991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3941AB2C-8B29-1034-D0E9-734BFE9E11F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4518266"/>
                <a:ext cx="5842748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rad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3941AB2C-8B29-1034-D0E9-734BFE9E11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518266"/>
                <a:ext cx="5842748" cy="743501"/>
              </a:xfrm>
              <a:prstGeom prst="rect">
                <a:avLst/>
              </a:prstGeom>
              <a:blipFill>
                <a:blip r:embed="rId7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4466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B61E3977-7B06-DE46-1B67-B76219879AD4}"/>
              </a:ext>
            </a:extLst>
          </p:cNvPr>
          <p:cNvSpPr txBox="1"/>
          <p:nvPr/>
        </p:nvSpPr>
        <p:spPr>
          <a:xfrm>
            <a:off x="0" y="-6605"/>
            <a:ext cx="2993943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Guided Practice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6F7BC891-5FD8-B0B4-1FAD-A2EC2DDF9D5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1" y="734527"/>
                <a:ext cx="11932080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Solve   </a:t>
                </a:r>
                <a14:m>
                  <m:oMath xmlns:m="http://schemas.openxmlformats.org/officeDocument/2006/math">
                    <m:r>
                      <a:rPr lang="en-AU" sz="2400" b="0" i="0" smtClean="0">
                        <a:latin typeface="Cambria Math" panose="02040503050406030204" pitchFamily="18" charset="0"/>
                      </a:rPr>
                      <m:t>4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0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+2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8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=1,    0≤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≤360°</m:t>
                    </m:r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6F7BC891-5FD8-B0B4-1FAD-A2EC2DDF9D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734527"/>
                <a:ext cx="11932080" cy="511370"/>
              </a:xfrm>
              <a:prstGeom prst="rect">
                <a:avLst/>
              </a:prstGeom>
              <a:blipFill>
                <a:blip r:embed="rId2"/>
                <a:stretch>
                  <a:fillRect l="-766" t="-16667" b="-952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A3626557-F72E-4FC1-4591-AF581561E49F}"/>
              </a:ext>
            </a:extLst>
          </p:cNvPr>
          <p:cNvSpPr txBox="1">
            <a:spLocks/>
          </p:cNvSpPr>
          <p:nvPr/>
        </p:nvSpPr>
        <p:spPr>
          <a:xfrm>
            <a:off x="748026" y="1245897"/>
            <a:ext cx="2245917" cy="7435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en-A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ontent Placeholder 2">
                <a:extLst>
                  <a:ext uri="{FF2B5EF4-FFF2-40B4-BE49-F238E27FC236}">
                    <a16:creationId xmlns:a16="http://schemas.microsoft.com/office/drawing/2014/main" id="{C4285EFA-F03A-2C26-BC67-8CBC2D12356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7457" y="1395146"/>
                <a:ext cx="4830000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>
                          <a:latin typeface="Cambria Math" panose="02040503050406030204" pitchFamily="18" charset="0"/>
                        </a:rPr>
                        <m:t>4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AU" sz="2400" i="1">
                          <a:latin typeface="Cambria Math" panose="02040503050406030204" pitchFamily="18" charset="0"/>
                        </a:rPr>
                        <m:t>+2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8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AU" sz="2400" i="1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28" name="Content Placeholder 2">
                <a:extLst>
                  <a:ext uri="{FF2B5EF4-FFF2-40B4-BE49-F238E27FC236}">
                    <a16:creationId xmlns:a16="http://schemas.microsoft.com/office/drawing/2014/main" id="{C4285EFA-F03A-2C26-BC67-8CBC2D1235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457" y="1395146"/>
                <a:ext cx="4830000" cy="51137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Content Placeholder 2">
                <a:extLst>
                  <a:ext uri="{FF2B5EF4-FFF2-40B4-BE49-F238E27FC236}">
                    <a16:creationId xmlns:a16="http://schemas.microsoft.com/office/drawing/2014/main" id="{5308D49D-45BE-D2D9-6A21-098AC66F9C4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509274" y="1866172"/>
                <a:ext cx="8732150" cy="57795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i="1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40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−3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func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40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+3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func>
                        </m:e>
                      </m:d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+2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30" name="Content Placeholder 2">
                <a:extLst>
                  <a:ext uri="{FF2B5EF4-FFF2-40B4-BE49-F238E27FC236}">
                    <a16:creationId xmlns:a16="http://schemas.microsoft.com/office/drawing/2014/main" id="{5308D49D-45BE-D2D9-6A21-098AC66F9C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509274" y="1866172"/>
                <a:ext cx="8732150" cy="577956"/>
              </a:xfrm>
              <a:prstGeom prst="rect">
                <a:avLst/>
              </a:prstGeom>
              <a:blipFill>
                <a:blip r:embed="rId4"/>
                <a:stretch>
                  <a:fillRect b="-1684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EE88990E-F611-7565-909B-C538462E981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74859" y="1345017"/>
                <a:ext cx="4579684" cy="743501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AU" sz="1800" smtClean="0">
                          <a:latin typeface="Cambria Math" panose="02040503050406030204" pitchFamily="18" charset="0"/>
                        </a:rPr>
                        <m:t>s</m:t>
                      </m:r>
                      <m:r>
                        <m:rPr>
                          <m:sty m:val="p"/>
                        </m:rPr>
                        <a:rPr lang="en-AU" sz="1800" b="0" i="0" smtClean="0">
                          <a:latin typeface="Cambria Math" panose="02040503050406030204" pitchFamily="18" charset="0"/>
                        </a:rPr>
                        <m:t>in</m:t>
                      </m:r>
                      <m:r>
                        <a:rPr lang="en-AU" sz="180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AU" sz="1800" i="1">
                          <a:latin typeface="Cambria Math" panose="02040503050406030204" pitchFamily="18" charset="0"/>
                        </a:rPr>
                        <m:t>𝐴</m:t>
                      </m:r>
                      <m:func>
                        <m:funcPr>
                          <m:ctrlPr>
                            <a:rPr lang="en-AU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AU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AU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18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18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br>
                  <a:rPr lang="en-AU" sz="1800" dirty="0"/>
                </a:br>
                <a:br>
                  <a:rPr lang="en-AU" sz="1800" b="0" dirty="0"/>
                </a:br>
                <a:endParaRPr lang="en-AU" sz="1800" dirty="0"/>
              </a:p>
            </p:txBody>
          </p:sp>
        </mc:Choice>
        <mc:Fallback xmlns="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EE88990E-F611-7565-909B-C538462E98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4859" y="1345017"/>
                <a:ext cx="4579684" cy="74350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D02C9FAE-4ED9-7729-FF03-964150FC9C5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328173" y="2699444"/>
                <a:ext cx="7044978" cy="57795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i="1" smtClean="0">
                          <a:latin typeface="Cambria Math" panose="02040503050406030204" pitchFamily="18" charset="0"/>
                        </a:rPr>
                        <m:t>2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40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func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40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func>
                        </m:e>
                      </m:d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+2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D02C9FAE-4ED9-7729-FF03-964150FC9C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28173" y="2699444"/>
                <a:ext cx="7044978" cy="57795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EE6C5237-D4D8-AF71-2CAB-75817991AD5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3510" y="3254491"/>
                <a:ext cx="6065584" cy="57795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i="1" smtClean="0">
                          <a:latin typeface="Cambria Math" panose="02040503050406030204" pitchFamily="18" charset="0"/>
                        </a:rPr>
                        <m:t>2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  <m:r>
                        <a:rPr lang="en-AU" sz="24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2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+2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EE6C5237-D4D8-AF71-2CAB-75817991AD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510" y="3254491"/>
                <a:ext cx="6065584" cy="57795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789C6507-B2DA-E2CA-2248-DD1F35915E8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80893" y="3749335"/>
                <a:ext cx="6065584" cy="57795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,  0≤2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≤720°</m:t>
                      </m:r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789C6507-B2DA-E2CA-2248-DD1F35915E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893" y="3749335"/>
                <a:ext cx="6065584" cy="577956"/>
              </a:xfrm>
              <a:prstGeom prst="rect">
                <a:avLst/>
              </a:prstGeom>
              <a:blipFill>
                <a:blip r:embed="rId8"/>
                <a:stretch>
                  <a:fillRect b="-1684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82B21DAD-61E0-E26F-E222-FF179484FE8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180255" y="4509293"/>
                <a:ext cx="6065584" cy="57795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=60°,300°, 420°,660°</m:t>
                      </m:r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82B21DAD-61E0-E26F-E222-FF179484FE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80255" y="4509293"/>
                <a:ext cx="6065584" cy="57795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7D02AF2A-2113-A37F-A804-0D5AE519504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416" y="5163972"/>
                <a:ext cx="6065584" cy="57795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=30°,150°, 210°,330°</m:t>
                      </m:r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7D02AF2A-2113-A37F-A804-0D5AE51950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16" y="5163972"/>
                <a:ext cx="6065584" cy="57795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96608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9" grpId="0" animBg="1"/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B61E3977-7B06-DE46-1B67-B76219879AD4}"/>
              </a:ext>
            </a:extLst>
          </p:cNvPr>
          <p:cNvSpPr txBox="1"/>
          <p:nvPr/>
        </p:nvSpPr>
        <p:spPr>
          <a:xfrm>
            <a:off x="0" y="-6605"/>
            <a:ext cx="3164751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Sadler Ex 9F Q11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908279E1-87F9-FDCF-58D4-8736293EE96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1" y="734527"/>
                <a:ext cx="11932080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Solve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AU" sz="2400" b="0" i="0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+2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9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,    0≤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≤180°</m:t>
                    </m:r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908279E1-87F9-FDCF-58D4-8736293EE9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734527"/>
                <a:ext cx="11932080" cy="511370"/>
              </a:xfrm>
              <a:prstGeom prst="rect">
                <a:avLst/>
              </a:prstGeom>
              <a:blipFill>
                <a:blip r:embed="rId2"/>
                <a:stretch>
                  <a:fillRect l="-766" t="-10714" b="-1547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DF9F3FE6-1664-E254-07B8-7142B0272D3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59921" y="1245897"/>
                <a:ext cx="7189750" cy="83167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4×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]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rad>
                      <m:r>
                        <a:rPr lang="en-AU" sz="2400" i="1">
                          <a:latin typeface="Cambria Math" panose="02040503050406030204" pitchFamily="18" charset="0"/>
                        </a:rPr>
                        <m:t>+2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9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DF9F3FE6-1664-E254-07B8-7142B0272D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921" y="1245897"/>
                <a:ext cx="7189750" cy="83167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D93D3E1B-522D-946A-F4F7-9B069AB89D5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77418" y="110035"/>
                <a:ext cx="4489131" cy="614805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func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br>
                  <a:rPr lang="en-AU" sz="1800" b="0" dirty="0"/>
                </a:br>
                <a:endParaRPr lang="en-AU" sz="1800" dirty="0"/>
              </a:p>
            </p:txBody>
          </p:sp>
        </mc:Choice>
        <mc:Fallback xmlns=""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D93D3E1B-522D-946A-F4F7-9B069AB89D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7418" y="110035"/>
                <a:ext cx="4489131" cy="61480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DC92F2A5-66C6-D691-0D96-E16F93CC728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59921" y="2173104"/>
                <a:ext cx="7189750" cy="61716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2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  <m:r>
                        <a:rPr lang="en-AU" sz="2400" i="1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rad>
                      <m:r>
                        <a:rPr lang="en-AU" sz="2400" i="1">
                          <a:latin typeface="Cambria Math" panose="02040503050406030204" pitchFamily="18" charset="0"/>
                        </a:rPr>
                        <m:t>+2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9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DC92F2A5-66C6-D691-0D96-E16F93CC72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921" y="2173104"/>
                <a:ext cx="7189750" cy="61716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EAF95F2F-BDAD-3AF4-7376-B8C9E72985E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7668" y="2790266"/>
                <a:ext cx="7189750" cy="61716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(5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    ,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0≤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≤900°</m:t>
                      </m:r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EAF95F2F-BDAD-3AF4-7376-B8C9E72985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668" y="2790266"/>
                <a:ext cx="7189750" cy="617162"/>
              </a:xfrm>
              <a:prstGeom prst="rect">
                <a:avLst/>
              </a:prstGeom>
              <a:blipFill>
                <a:blip r:embed="rId6"/>
                <a:stretch>
                  <a:fillRect b="-2277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5EF5B7DE-AFA5-B22E-423A-DC016D20FAF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19997" y="3728879"/>
                <a:ext cx="7189750" cy="61716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=60°,120°,420°,480°,780°,840°</m:t>
                      </m:r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5EF5B7DE-AFA5-B22E-423A-DC016D20FA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9997" y="3728879"/>
                <a:ext cx="7189750" cy="61716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7B97D92B-AD41-4A4A-A5D8-58DAAD61CB9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19997" y="4334635"/>
                <a:ext cx="7189750" cy="61716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=12°,24°,84°,96°,156°,168°</m:t>
                      </m:r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7B97D92B-AD41-4A4A-A5D8-58DAAD61CB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9997" y="4334635"/>
                <a:ext cx="7189750" cy="61716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67144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 animBg="1"/>
      <p:bldP spid="14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B61E3977-7B06-DE46-1B67-B76219879AD4}"/>
              </a:ext>
            </a:extLst>
          </p:cNvPr>
          <p:cNvSpPr txBox="1"/>
          <p:nvPr/>
        </p:nvSpPr>
        <p:spPr>
          <a:xfrm>
            <a:off x="0" y="-6605"/>
            <a:ext cx="3164751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Sadler Ex 9F Q12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908279E1-87F9-FDCF-58D4-8736293EE96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1" y="734527"/>
                <a:ext cx="11932080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Solve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,    0≤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𝜋</m:t>
                    </m:r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908279E1-87F9-FDCF-58D4-8736293EE9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734527"/>
                <a:ext cx="11932080" cy="511370"/>
              </a:xfrm>
              <a:prstGeom prst="rect">
                <a:avLst/>
              </a:prstGeom>
              <a:blipFill>
                <a:blip r:embed="rId2"/>
                <a:stretch>
                  <a:fillRect l="-766" t="-16667" b="-952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DF9F3FE6-1664-E254-07B8-7142B0272D3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82645" y="1245898"/>
                <a:ext cx="5361808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2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+3</m:t>
                                </m:r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  <m:func>
                          <m:func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d>
                              <m:dPr>
                                <m:ctrlP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  <m: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  <m:t>−3</m:t>
                                    </m:r>
                                    <m: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num>
                                  <m:den>
                                    <m: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func>
                              <m:funcPr>
                                <m:ctrlP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AU" sz="2400" b="0" i="0" smtClean="0"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  <m: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d>
                              </m:e>
                            </m:func>
                          </m:e>
                        </m:func>
                      </m:e>
                    </m:func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DF9F3FE6-1664-E254-07B8-7142B0272D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645" y="1245898"/>
                <a:ext cx="5361808" cy="511370"/>
              </a:xfrm>
              <a:prstGeom prst="rect">
                <a:avLst/>
              </a:prstGeom>
              <a:blipFill>
                <a:blip r:embed="rId3"/>
                <a:stretch>
                  <a:fillRect b="-833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D98783CD-FF20-7DC0-A4CE-A66CDEB871A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77418" y="110035"/>
                <a:ext cx="4489131" cy="614805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func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br>
                  <a:rPr lang="en-AU" sz="1800" b="0" dirty="0"/>
                </a:br>
                <a:endParaRPr lang="en-AU" sz="1800" dirty="0"/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D98783CD-FF20-7DC0-A4CE-A66CDEB871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7418" y="110035"/>
                <a:ext cx="4489131" cy="61480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9A7CC5AD-6FAB-C034-4237-1567DAC987C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82375" y="1868946"/>
                <a:ext cx="5361808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2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func>
                          <m:func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d>
                              <m:dPr>
                                <m:ctrlP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func>
                              <m:funcPr>
                                <m:ctrlP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AU" sz="2400" b="0" i="0" smtClean="0"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  <m: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d>
                              </m:e>
                            </m:func>
                          </m:e>
                        </m:func>
                      </m:e>
                    </m:func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9A7CC5AD-6FAB-C034-4237-1567DAC987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2375" y="1868946"/>
                <a:ext cx="5361808" cy="51137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81346D75-448D-CDBE-4455-6E4D714904E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9558" y="2380316"/>
                <a:ext cx="5361808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dirty="0"/>
                  <a:t> </a:t>
                </a:r>
                <a14:m>
                  <m:oMath xmlns:m="http://schemas.openxmlformats.org/officeDocument/2006/math">
                    <m:r>
                      <a:rPr lang="en-AU" sz="2400" i="1">
                        <a:latin typeface="Cambria Math" panose="02040503050406030204" pitchFamily="18" charset="0"/>
                      </a:rPr>
                      <m:t>2</m:t>
                    </m:r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AU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func>
                          <m:funcPr>
                            <m:ctrlPr>
                              <a:rPr lang="en-AU" sz="24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d>
                              <m:dPr>
                                <m:ctrlPr>
                                  <a:rPr lang="en-AU" sz="2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AU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AU" sz="2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unc>
                              <m:funcPr>
                                <m:ctrlPr>
                                  <a:rPr lang="en-AU" sz="24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AU" sz="2400"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AU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AU" sz="2400" i="1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  <m:r>
                                      <a:rPr lang="en-AU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d>
                              </m:e>
                            </m:func>
                          </m:e>
                        </m:func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e>
                    </m:func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81346D75-448D-CDBE-4455-6E4D714904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558" y="2380316"/>
                <a:ext cx="5361808" cy="51137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DAE5F017-AF31-5584-CCB1-529A356D41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00918" y="2891686"/>
                <a:ext cx="7208510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AU" sz="2400" b="0" i="0" smtClean="0">
                        <a:latin typeface="Cambria Math" panose="02040503050406030204" pitchFamily="18" charset="0"/>
                      </a:rPr>
                      <m:t>sin</m:t>
                    </m:r>
                    <m:d>
                      <m:d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2</m:t>
                        </m:r>
                        <m:func>
                          <m:func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d>
                              <m:dPr>
                                <m:ctrlP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</m:e>
                        </m:func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DAE5F017-AF31-5584-CCB1-529A356D41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0918" y="2891686"/>
                <a:ext cx="7208510" cy="51137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FD5F0BCA-FE79-47D2-BE37-BFEF7D1D2A8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67619" y="3403056"/>
                <a:ext cx="7208510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AU" sz="2400" b="0" i="0" smtClean="0">
                        <a:latin typeface="Cambria Math" panose="02040503050406030204" pitchFamily="18" charset="0"/>
                      </a:rPr>
                      <m:t>sin</m:t>
                    </m:r>
                    <m:d>
                      <m:d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=0,    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(2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FD5F0BCA-FE79-47D2-BE37-BFEF7D1D2A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7619" y="3403056"/>
                <a:ext cx="7208510" cy="511370"/>
              </a:xfrm>
              <a:prstGeom prst="rect">
                <a:avLst/>
              </a:prstGeom>
              <a:blipFill>
                <a:blip r:embed="rId8"/>
                <a:stretch>
                  <a:fillRect b="-238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609ADB18-682A-BCFF-6D8B-70850675269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6678" y="3931408"/>
                <a:ext cx="7208510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AU" sz="2400" b="0" i="0" smtClean="0">
                        <a:latin typeface="Cambria Math" panose="02040503050406030204" pitchFamily="18" charset="0"/>
                      </a:rPr>
                      <m:t>sin</m:t>
                    </m:r>
                    <m:d>
                      <m:d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=0,    </m:t>
                    </m:r>
                    <m:r>
                      <a:rPr lang="en-AU" sz="2400" i="1">
                        <a:latin typeface="Cambria Math" panose="02040503050406030204" pitchFamily="18" charset="0"/>
                      </a:rPr>
                      <m:t>0≤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AU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400" i="1">
                        <a:latin typeface="Cambria Math" panose="02040503050406030204" pitchFamily="18" charset="0"/>
                      </a:rPr>
                      <m:t>≤5</m:t>
                    </m:r>
                    <m:r>
                      <a:rPr lang="en-AU" sz="2400" i="1">
                        <a:latin typeface="Cambria Math" panose="02040503050406030204" pitchFamily="18" charset="0"/>
                      </a:rPr>
                      <m:t>𝜋</m:t>
                    </m:r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609ADB18-682A-BCFF-6D8B-7085067526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678" y="3931408"/>
                <a:ext cx="7208510" cy="51137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40D74D48-C90C-B747-4AC8-4BD7961010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6637" y="4425796"/>
                <a:ext cx="3556642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dirty="0"/>
                  <a:t>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=0,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,2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,3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,4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,5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𝜋</m:t>
                    </m:r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40D74D48-C90C-B747-4AC8-4BD7961010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637" y="4425796"/>
                <a:ext cx="3556642" cy="51137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66C58755-3A17-E9EA-0561-0C4FD910293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00918" y="4939643"/>
                <a:ext cx="3556642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dirty="0"/>
                  <a:t>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=0,</m:t>
                    </m:r>
                    <m:f>
                      <m:f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𝜋</m:t>
                    </m:r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66C58755-3A17-E9EA-0561-0C4FD91029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0918" y="4939643"/>
                <a:ext cx="3556642" cy="511370"/>
              </a:xfrm>
              <a:prstGeom prst="rect">
                <a:avLst/>
              </a:prstGeom>
              <a:blipFill>
                <a:blip r:embed="rId11"/>
                <a:stretch>
                  <a:fillRect b="-357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060D743C-1F91-02F1-5602-03D7E81C0C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20116" y="3931408"/>
                <a:ext cx="5279419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(2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)=</m:t>
                    </m:r>
                    <m:f>
                      <m:f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AU" sz="2400" dirty="0"/>
                  <a:t> </a:t>
                </a:r>
                <a14:m>
                  <m:oMath xmlns:m="http://schemas.openxmlformats.org/officeDocument/2006/math">
                    <m:r>
                      <a:rPr lang="en-AU" sz="2400" b="0" i="0" smtClean="0">
                        <a:latin typeface="Cambria Math" panose="02040503050406030204" pitchFamily="18" charset="0"/>
                      </a:rPr>
                      <m:t>,  </m:t>
                    </m:r>
                    <m:r>
                      <a:rPr lang="en-AU" sz="2400" i="1">
                        <a:latin typeface="Cambria Math" panose="02040503050406030204" pitchFamily="18" charset="0"/>
                      </a:rPr>
                      <m:t>0≤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AU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400" i="1">
                        <a:latin typeface="Cambria Math" panose="02040503050406030204" pitchFamily="18" charset="0"/>
                      </a:rPr>
                      <m:t>≤2</m:t>
                    </m:r>
                    <m:r>
                      <a:rPr lang="en-AU" sz="2400" i="1">
                        <a:latin typeface="Cambria Math" panose="02040503050406030204" pitchFamily="18" charset="0"/>
                      </a:rPr>
                      <m:t>𝜋</m:t>
                    </m:r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060D743C-1F91-02F1-5602-03D7E81C0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0116" y="3931408"/>
                <a:ext cx="5279419" cy="511370"/>
              </a:xfrm>
              <a:prstGeom prst="rect">
                <a:avLst/>
              </a:prstGeom>
              <a:blipFill>
                <a:blip r:embed="rId12"/>
                <a:stretch>
                  <a:fillRect b="-238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2DBC9160-17B7-0A11-B5CB-BAAE722B934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857012" y="4631795"/>
                <a:ext cx="3556642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dirty="0"/>
                  <a:t> </a:t>
                </a:r>
                <a14:m>
                  <m:oMath xmlns:m="http://schemas.openxmlformats.org/officeDocument/2006/math">
                    <m:r>
                      <a:rPr lang="en-AU" sz="2400" i="1" dirty="0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2DBC9160-17B7-0A11-B5CB-BAAE722B93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7012" y="4631795"/>
                <a:ext cx="3556642" cy="511370"/>
              </a:xfrm>
              <a:prstGeom prst="rect">
                <a:avLst/>
              </a:prstGeom>
              <a:blipFill>
                <a:blip r:embed="rId13"/>
                <a:stretch>
                  <a:fillRect b="-357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4FAB5A5E-1CB0-685D-FCB4-66BFFBCA68F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866972" y="5143588"/>
                <a:ext cx="3556642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dirty="0"/>
                  <a:t>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4FAB5A5E-1CB0-685D-FCB4-66BFFBCA68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6972" y="5143588"/>
                <a:ext cx="3556642" cy="511370"/>
              </a:xfrm>
              <a:prstGeom prst="rect">
                <a:avLst/>
              </a:prstGeom>
              <a:blipFill>
                <a:blip r:embed="rId14"/>
                <a:stretch>
                  <a:fillRect b="-357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35426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B61E3977-7B06-DE46-1B67-B76219879AD4}"/>
              </a:ext>
            </a:extLst>
          </p:cNvPr>
          <p:cNvSpPr txBox="1"/>
          <p:nvPr/>
        </p:nvSpPr>
        <p:spPr>
          <a:xfrm>
            <a:off x="0" y="-6605"/>
            <a:ext cx="2993943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Guided Practice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6F7BC891-5FD8-B0B4-1FAD-A2EC2DDF9D5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1" y="734527"/>
                <a:ext cx="11932080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3200" b="0" dirty="0"/>
                  <a:t>Prove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sz="3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AU" sz="32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3200" b="0" i="0" smtClean="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AU" sz="3200" b="0" i="1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  <m:r>
                              <a:rPr lang="en-AU" sz="32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func>
                        <m:r>
                          <a:rPr lang="en-AU" sz="32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func>
                          <m:funcPr>
                            <m:ctrlPr>
                              <a:rPr lang="en-AU" sz="32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3200" b="0" i="0" smtClean="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AU" sz="32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AU" sz="32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en-AU" sz="32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3200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AU" sz="32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  <m:r>
                              <a:rPr lang="en-AU" sz="32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func>
                        <m:r>
                          <a:rPr lang="en-AU" sz="32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AU" sz="32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3200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AU" sz="32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  <m:r>
                              <a:rPr lang="en-AU" sz="32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func>
                      </m:den>
                    </m:f>
                    <m:r>
                      <a:rPr lang="en-AU" sz="3200" b="0" i="1" smtClean="0">
                        <a:latin typeface="Cambria Math" panose="02040503050406030204" pitchFamily="18" charset="0"/>
                      </a:rPr>
                      <m:t>=2</m:t>
                    </m:r>
                    <m:func>
                      <m:funcPr>
                        <m:ctrlPr>
                          <a:rPr lang="en-AU" sz="32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32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AU" sz="3200" b="0" i="1" smtClean="0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endParaRPr lang="en-AU" sz="3200" dirty="0"/>
              </a:p>
            </p:txBody>
          </p:sp>
        </mc:Choice>
        <mc:Fallback xmlns="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6F7BC891-5FD8-B0B4-1FAD-A2EC2DDF9D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734527"/>
                <a:ext cx="11932080" cy="511370"/>
              </a:xfrm>
              <a:prstGeom prst="rect">
                <a:avLst/>
              </a:prstGeom>
              <a:blipFill>
                <a:blip r:embed="rId2"/>
                <a:stretch>
                  <a:fillRect l="-1277" t="-1190" b="-666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A3626557-F72E-4FC1-4591-AF581561E49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74012" y="1787305"/>
                <a:ext cx="3922323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𝐿𝐻𝑆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AU" sz="24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7</m:t>
                            </m:r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func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−</m:t>
                        </m:r>
                        <m:func>
                          <m:funcPr>
                            <m:ctrlPr>
                              <a:rPr lang="en-AU" sz="24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en-AU" sz="24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6</m:t>
                            </m:r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func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AU" sz="24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4</m:t>
                            </m:r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func>
                      </m:den>
                    </m:f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A3626557-F72E-4FC1-4591-AF581561E4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012" y="1787305"/>
                <a:ext cx="3922323" cy="74350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91BD5666-97AE-CB9C-C09B-2E20E0E3D90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2283" y="2586952"/>
                <a:ext cx="4765006" cy="113116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7</m:t>
                                      </m:r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+3</m:t>
                                      </m:r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num>
                                    <m:den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  <m:func>
                                <m:func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AU" sz="20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AU" sz="2000" b="0" i="1" smtClean="0">
                                              <a:latin typeface="Cambria Math" panose="02040503050406030204" pitchFamily="18" charset="0"/>
                                            </a:rPr>
                                            <m:t>7</m:t>
                                          </m:r>
                                          <m:r>
                                            <a:rPr lang="en-AU" sz="2000" b="0" i="1" smtClean="0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  <m:r>
                                            <a:rPr lang="en-AU" sz="2000" b="0" i="1" smtClean="0">
                                              <a:latin typeface="Cambria Math" panose="02040503050406030204" pitchFamily="18" charset="0"/>
                                            </a:rPr>
                                            <m:t>−3</m:t>
                                          </m:r>
                                          <m:r>
                                            <a:rPr lang="en-AU" sz="2000" b="0" i="1" smtClean="0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num>
                                        <m:den>
                                          <m:r>
                                            <a:rPr lang="en-AU" sz="2000" b="0" i="1" smtClean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</m:func>
                            </m:e>
                          </m:func>
                        </m:num>
                        <m:den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2</m:t>
                          </m:r>
                          <m:func>
                            <m:func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6</m:t>
                                      </m:r>
                                      <m: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+4</m:t>
                                      </m:r>
                                      <m: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num>
                                    <m:den>
                                      <m: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  <m:func>
                                <m:func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AU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AU" sz="2000" b="0" i="1" smtClean="0">
                                              <a:latin typeface="Cambria Math" panose="02040503050406030204" pitchFamily="18" charset="0"/>
                                            </a:rPr>
                                            <m:t>6</m:t>
                                          </m:r>
                                          <m:r>
                                            <a:rPr lang="en-AU" sz="20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  <m:r>
                                            <a:rPr lang="en-AU" sz="2000" i="1">
                                              <a:latin typeface="Cambria Math" panose="02040503050406030204" pitchFamily="18" charset="0"/>
                                            </a:rPr>
                                            <m:t>−4</m:t>
                                          </m:r>
                                          <m:r>
                                            <a:rPr lang="en-AU" sz="20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num>
                                        <m:den>
                                          <m:r>
                                            <a:rPr lang="en-AU" sz="20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</m:func>
                            </m:e>
                          </m:func>
                        </m:den>
                      </m:f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91BD5666-97AE-CB9C-C09B-2E20E0E3D9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283" y="2586952"/>
                <a:ext cx="4765006" cy="1131160"/>
              </a:xfrm>
              <a:prstGeom prst="rect">
                <a:avLst/>
              </a:prstGeom>
              <a:blipFill>
                <a:blip r:embed="rId4"/>
                <a:stretch>
                  <a:fillRect t="-107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D62A29B7-220E-4D80-414A-EDDCEEFC7E6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44620" y="115796"/>
                <a:ext cx="4790354" cy="641558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AU" sz="1800">
                          <a:latin typeface="Cambria Math" panose="02040503050406030204" pitchFamily="18" charset="0"/>
                        </a:rPr>
                        <m:t>cos</m:t>
                      </m:r>
                      <m:r>
                        <a:rPr lang="en-AU" sz="180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AU" sz="1800" i="1">
                          <a:latin typeface="Cambria Math" panose="02040503050406030204" pitchFamily="18" charset="0"/>
                        </a:rPr>
                        <m:t>𝐴</m:t>
                      </m:r>
                      <m:func>
                        <m:funcPr>
                          <m:ctrlPr>
                            <a:rPr lang="en-AU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br>
                  <a:rPr lang="en-AU" sz="1800" dirty="0"/>
                </a:br>
                <a:br>
                  <a:rPr lang="en-AU" sz="1800" b="0" dirty="0"/>
                </a:br>
                <a:endParaRPr lang="en-AU" sz="1800" dirty="0"/>
              </a:p>
            </p:txBody>
          </p:sp>
        </mc:Choice>
        <mc:Fallback xmlns=""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D62A29B7-220E-4D80-414A-EDDCEEFC7E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4620" y="115796"/>
                <a:ext cx="4790354" cy="64155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5ACDEC95-01D4-158D-E35D-6F38712B19E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44620" y="760696"/>
                <a:ext cx="4790354" cy="641558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AU" sz="1800" smtClean="0">
                          <a:latin typeface="Cambria Math" panose="02040503050406030204" pitchFamily="18" charset="0"/>
                        </a:rPr>
                        <m:t>cos</m:t>
                      </m:r>
                      <m:r>
                        <a:rPr lang="en-AU" sz="180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AU" sz="1800" i="1">
                          <a:latin typeface="Cambria Math" panose="02040503050406030204" pitchFamily="18" charset="0"/>
                        </a:rPr>
                        <m:t>𝐴</m:t>
                      </m:r>
                      <m:func>
                        <m:funcPr>
                          <m:ctrlPr>
                            <a:rPr lang="en-AU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AU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1800" i="1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br>
                  <a:rPr lang="en-AU" sz="1800" dirty="0"/>
                </a:br>
                <a:br>
                  <a:rPr lang="en-AU" sz="1800" b="0" dirty="0"/>
                </a:br>
                <a:endParaRPr lang="en-AU" sz="1800" dirty="0"/>
              </a:p>
            </p:txBody>
          </p:sp>
        </mc:Choice>
        <mc:Fallback xmlns="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5ACDEC95-01D4-158D-E35D-6F38712B19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4620" y="760696"/>
                <a:ext cx="4790354" cy="64155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BA14C375-D299-18C9-FB08-960F086DE98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9945" y="3774258"/>
                <a:ext cx="3710214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  <m:func>
                                <m:func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d>
                                </m:e>
                              </m:func>
                            </m:e>
                          </m:func>
                        </m:num>
                        <m:den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2</m:t>
                          </m:r>
                          <m:func>
                            <m:func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AU" sz="2000" i="1" smtClean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  <m:func>
                                <m:func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AU" sz="200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d>
                                </m:e>
                              </m:func>
                            </m:e>
                          </m:func>
                        </m:den>
                      </m:f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BA14C375-D299-18C9-FB08-960F086DE9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945" y="3774258"/>
                <a:ext cx="3710214" cy="74350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C4267451-9B81-89EF-C8FC-4C1BC5F74C6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266009" y="4589813"/>
                <a:ext cx="3710214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(2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C4267451-9B81-89EF-C8FC-4C1BC5F74C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66009" y="4589813"/>
                <a:ext cx="3710214" cy="74350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FDBC2541-8DB9-4550-5256-E778B1AD36E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5772" y="5379972"/>
                <a:ext cx="3710214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func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FDBC2541-8DB9-4550-5256-E778B1AD36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772" y="5379972"/>
                <a:ext cx="3710214" cy="74350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0D109EB1-A62F-5EAD-BC4B-74D27181D88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85372" y="6220352"/>
                <a:ext cx="3710214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000" i="1" smtClean="0">
                          <a:latin typeface="Cambria Math" panose="02040503050406030204" pitchFamily="18" charset="0"/>
                        </a:rPr>
                        <m:t>2</m:t>
                      </m:r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0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  <m:r>
                        <a:rPr lang="en-AU" sz="2000" b="0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AU" sz="2000" b="0" i="0" smtClean="0">
                          <a:latin typeface="Cambria Math" panose="02040503050406030204" pitchFamily="18" charset="0"/>
                        </a:rPr>
                        <m:t>RHS</m:t>
                      </m:r>
                      <m:r>
                        <a:rPr lang="en-AU" sz="2000" b="0" i="0" smtClean="0">
                          <a:latin typeface="Cambria Math" panose="02040503050406030204" pitchFamily="18" charset="0"/>
                        </a:rPr>
                        <m:t> (</m:t>
                      </m:r>
                      <m:r>
                        <m:rPr>
                          <m:sty m:val="p"/>
                        </m:rPr>
                        <a:rPr lang="en-AU" sz="2000" b="0" i="0" smtClean="0">
                          <a:latin typeface="Cambria Math" panose="02040503050406030204" pitchFamily="18" charset="0"/>
                        </a:rPr>
                        <m:t>Proved</m:t>
                      </m:r>
                      <m:r>
                        <a:rPr lang="en-AU" sz="2000" b="0" i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0D109EB1-A62F-5EAD-BC4B-74D27181D8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372" y="6220352"/>
                <a:ext cx="3710214" cy="74350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849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0" grpId="0"/>
      <p:bldP spid="11" grpId="0" animBg="1"/>
      <p:bldP spid="12" grpId="0" animBg="1"/>
      <p:bldP spid="13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B61E3977-7B06-DE46-1B67-B76219879AD4}"/>
              </a:ext>
            </a:extLst>
          </p:cNvPr>
          <p:cNvSpPr txBox="1"/>
          <p:nvPr/>
        </p:nvSpPr>
        <p:spPr>
          <a:xfrm>
            <a:off x="0" y="-6605"/>
            <a:ext cx="3164751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Sadler Ex 9F Q16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FF0404B2-1B3D-18FF-61C7-40A30AE8DC7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1" y="734527"/>
                <a:ext cx="11932080" cy="74262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Prove: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func>
                              <m:funcPr>
                                <m:ctrlP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AU" sz="2400" b="0" i="0" smtClean="0"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func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func>
                              <m:funcPr>
                                <m:ctrlP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AU" sz="2400" b="0" i="0" smtClean="0"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func>
                          </m:num>
                          <m:den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func>
                              <m:funcPr>
                                <m:ctrlP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AU" sz="2400" b="0" i="0" smtClean="0"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</m:func>
                          </m:den>
                        </m:f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func>
                          <m:func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func>
                      </m:e>
                    </m:func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FF0404B2-1B3D-18FF-61C7-40A30AE8DC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734527"/>
                <a:ext cx="11932080" cy="742620"/>
              </a:xfrm>
              <a:prstGeom prst="rect">
                <a:avLst/>
              </a:prstGeom>
              <a:blipFill>
                <a:blip r:embed="rId2"/>
                <a:stretch>
                  <a:fillRect l="-76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1C587FFE-A4F1-6A64-6983-A9E06139E96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2032" y="1519366"/>
                <a:ext cx="7848864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𝐿𝐻𝑆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AU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AU" sz="24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AU" sz="2400" i="1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en-AU" sz="2400" i="1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</m:func>
                    <m:r>
                      <a:rPr lang="en-AU" sz="240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AU" sz="24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7</m:t>
                            </m:r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func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AU" sz="24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func>
                      </m:num>
                      <m:den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2</m:t>
                        </m:r>
                        <m:func>
                          <m:funcPr>
                            <m:ctrlPr>
                              <a:rPr lang="en-AU" sz="24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func>
                      </m:den>
                    </m:f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1C587FFE-A4F1-6A64-6983-A9E06139E9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032" y="1519366"/>
                <a:ext cx="7848864" cy="74350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8AF868CE-DB8B-D5B8-FC17-07A06426497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4632" y="2179876"/>
                <a:ext cx="7848864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AU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AU" sz="24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AU" sz="2400" i="1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en-AU" sz="2400" i="1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</m:func>
                    <m:r>
                      <a:rPr lang="en-AU" sz="240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func>
                          <m:func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f>
                              <m:fPr>
                                <m:ctrlP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+3</m:t>
                                </m:r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func>
                        <m:func>
                          <m:func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d>
                              <m:dPr>
                                <m:ctrlP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  <m: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  <m:t>−3</m:t>
                                    </m:r>
                                    <m: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num>
                                  <m:den>
                                    <m: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</m:func>
                      </m:num>
                      <m:den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2</m:t>
                        </m:r>
                        <m:func>
                          <m:funcPr>
                            <m:ctrlPr>
                              <a:rPr lang="en-AU" sz="24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func>
                      </m:den>
                    </m:f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8AF868CE-DB8B-D5B8-FC17-07A0642649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632" y="2179876"/>
                <a:ext cx="7848864" cy="74350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70C72EF0-D18C-C1AF-3EB5-A91C6E4BDD2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77418" y="110035"/>
                <a:ext cx="4489131" cy="614805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func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br>
                  <a:rPr lang="en-AU" sz="1800" b="0" dirty="0"/>
                </a:br>
                <a:endParaRPr lang="en-AU" sz="1800" dirty="0"/>
              </a:p>
            </p:txBody>
          </p:sp>
        </mc:Choice>
        <mc:Fallback xmlns="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70C72EF0-D18C-C1AF-3EB5-A91C6E4BDD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7418" y="110035"/>
                <a:ext cx="4489131" cy="61480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965DA036-ECE6-81E4-3BB9-094BA0E35D6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4632" y="3034765"/>
                <a:ext cx="7848864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AU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AU" sz="24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AU" sz="2400" i="1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en-AU" sz="2400" i="1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</m:func>
                    <m:r>
                      <a:rPr lang="en-AU" sz="240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func>
                          <m:func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(5</m:t>
                            </m:r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func>
                        <m:func>
                          <m:func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d>
                              <m:dPr>
                                <m:ctrlP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</m:e>
                        </m:func>
                      </m:num>
                      <m:den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2</m:t>
                        </m:r>
                        <m:func>
                          <m:funcPr>
                            <m:ctrlPr>
                              <a:rPr lang="en-AU" sz="24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func>
                      </m:den>
                    </m:f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965DA036-ECE6-81E4-3BB9-094BA0E35D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632" y="3034765"/>
                <a:ext cx="7848864" cy="74350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55D8D497-940D-51C3-73EA-B09F5E30907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1537" y="3778266"/>
                <a:ext cx="7848864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AU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AU" sz="24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AU" sz="24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AU" sz="2400" i="1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en-AU" sz="2400" i="1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</m:func>
                    <m:r>
                      <a:rPr lang="en-AU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AU" sz="2400" i="0" smtClean="0">
                        <a:latin typeface="Cambria Math" panose="02040503050406030204" pitchFamily="18" charset="0"/>
                      </a:rPr>
                      <m:t>cos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⁡(2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55D8D497-940D-51C3-73EA-B09F5E3090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537" y="3778266"/>
                <a:ext cx="7848864" cy="74350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490A49A9-EF4D-52AD-DC3A-83E2D9DA3E2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1537" y="4438776"/>
                <a:ext cx="7848864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d>
                      <m:dPr>
                        <m:begChr m:val="["/>
                        <m:endChr m:val="]"/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d>
                              <m:dPr>
                                <m:ctrlP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</m:e>
                        </m:func>
                        <m:func>
                          <m:func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d>
                              <m:dPr>
                                <m:ctrlP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e>
                            </m:d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func>
                              <m:funcPr>
                                <m:ctrlP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AU" sz="2400" b="0" i="0" smtClean="0"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d>
                              </m:e>
                            </m:func>
                            <m:func>
                              <m:funcPr>
                                <m:ctrlP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AU" sz="2400" b="0" i="0" smtClean="0"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AU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AU" sz="2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AU" sz="2400" b="0" i="1" smtClean="0">
                                            <a:latin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</m:num>
                                      <m:den>
                                        <m:r>
                                          <a:rPr lang="en-AU" sz="2400" b="0" i="1" smtClean="0">
                                            <a:latin typeface="Cambria Math" panose="02040503050406030204" pitchFamily="18" charset="0"/>
                                          </a:rPr>
                                          <m:t>4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</m:func>
                          </m:e>
                        </m:func>
                      </m:e>
                    </m:d>
                    <m:r>
                      <a:rPr lang="en-AU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AU" sz="2400" i="0" smtClean="0">
                        <a:latin typeface="Cambria Math" panose="02040503050406030204" pitchFamily="18" charset="0"/>
                      </a:rPr>
                      <m:t>cos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⁡(2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490A49A9-EF4D-52AD-DC3A-83E2D9DA3E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537" y="4438776"/>
                <a:ext cx="7848864" cy="74350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BA091D25-65D9-6EC6-1EBD-763E95238E0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2232" y="5099286"/>
                <a:ext cx="7848864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d>
                      <m:d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d>
                      <m:d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en-AU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AU" sz="2400" i="0" smtClean="0">
                        <a:latin typeface="Cambria Math" panose="02040503050406030204" pitchFamily="18" charset="0"/>
                      </a:rPr>
                      <m:t>cos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⁡(2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BA091D25-65D9-6EC6-1EBD-763E95238E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232" y="5099286"/>
                <a:ext cx="7848864" cy="74350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0BC3507E-75DC-AACF-23C8-AF17C9D7AC4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2232" y="5759796"/>
                <a:ext cx="7848864" cy="497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(2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(2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AU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AU" sz="2400" i="0" smtClean="0">
                        <a:latin typeface="Cambria Math" panose="02040503050406030204" pitchFamily="18" charset="0"/>
                      </a:rPr>
                      <m:t>cos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⁡(2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19" name="Content Placeholder 2">
                <a:extLst>
                  <a:ext uri="{FF2B5EF4-FFF2-40B4-BE49-F238E27FC236}">
                    <a16:creationId xmlns:a16="http://schemas.microsoft.com/office/drawing/2014/main" id="{0BC3507E-75DC-AACF-23C8-AF17C9D7AC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232" y="5759796"/>
                <a:ext cx="7848864" cy="497501"/>
              </a:xfrm>
              <a:prstGeom prst="rect">
                <a:avLst/>
              </a:prstGeom>
              <a:blipFill>
                <a:blip r:embed="rId10"/>
                <a:stretch>
                  <a:fillRect b="-246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74EB3245-773A-82F4-5F1C-D703CE7D08A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2232" y="6257297"/>
                <a:ext cx="7848864" cy="497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(2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𝑅𝐻𝑆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 (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𝑝𝑟𝑜𝑣𝑒𝑑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74EB3245-773A-82F4-5F1C-D703CE7D08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232" y="6257297"/>
                <a:ext cx="7848864" cy="497501"/>
              </a:xfrm>
              <a:prstGeom prst="rect">
                <a:avLst/>
              </a:prstGeom>
              <a:blipFill>
                <a:blip r:embed="rId11"/>
                <a:stretch>
                  <a:fillRect b="-122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1755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B61E3977-7B06-DE46-1B67-B76219879AD4}"/>
              </a:ext>
            </a:extLst>
          </p:cNvPr>
          <p:cNvSpPr txBox="1"/>
          <p:nvPr/>
        </p:nvSpPr>
        <p:spPr>
          <a:xfrm>
            <a:off x="0" y="-6605"/>
            <a:ext cx="3164751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Sadler Ex 9F Q16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FF0404B2-1B3D-18FF-61C7-40A30AE8DC7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1" y="734527"/>
                <a:ext cx="11932080" cy="74262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Prove: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4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func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func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=1+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func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FF0404B2-1B3D-18FF-61C7-40A30AE8DC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734527"/>
                <a:ext cx="11932080" cy="742620"/>
              </a:xfrm>
              <a:prstGeom prst="rect">
                <a:avLst/>
              </a:prstGeom>
              <a:blipFill>
                <a:blip r:embed="rId2"/>
                <a:stretch>
                  <a:fillRect l="-766" t="-1147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7C127C2B-7B32-BA59-F91F-294C267CC9F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4332" y="1246285"/>
                <a:ext cx="3894271" cy="46172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dirty="0"/>
                  <a:t>L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𝐻𝑆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=4</m:t>
                    </m:r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func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func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func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7C127C2B-7B32-BA59-F91F-294C267CC9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32" y="1246285"/>
                <a:ext cx="3894271" cy="461724"/>
              </a:xfrm>
              <a:prstGeom prst="rect">
                <a:avLst/>
              </a:prstGeom>
              <a:blipFill>
                <a:blip r:embed="rId3"/>
                <a:stretch>
                  <a:fillRect l="-2504" t="-18421" b="-2105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2C7CAF26-5300-A4D4-938C-4330AD402E8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449670" y="101673"/>
                <a:ext cx="4645960" cy="742621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AU" sz="1800" smtClean="0">
                          <a:latin typeface="Cambria Math" panose="02040503050406030204" pitchFamily="18" charset="0"/>
                        </a:rPr>
                        <m:t>s</m:t>
                      </m:r>
                      <m:r>
                        <m:rPr>
                          <m:sty m:val="p"/>
                        </m:rPr>
                        <a:rPr lang="en-AU" sz="1800" b="0" i="0" smtClean="0">
                          <a:latin typeface="Cambria Math" panose="02040503050406030204" pitchFamily="18" charset="0"/>
                        </a:rPr>
                        <m:t>in</m:t>
                      </m:r>
                      <m:r>
                        <a:rPr lang="en-AU" sz="180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AU" sz="1800" i="1">
                          <a:latin typeface="Cambria Math" panose="02040503050406030204" pitchFamily="18" charset="0"/>
                        </a:rPr>
                        <m:t>𝐴</m:t>
                      </m:r>
                      <m:func>
                        <m:funcPr>
                          <m:ctrlPr>
                            <a:rPr lang="en-AU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AU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AU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18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18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br>
                  <a:rPr lang="en-AU" sz="1800" dirty="0"/>
                </a:br>
                <a:br>
                  <a:rPr lang="en-AU" sz="1800" b="0" dirty="0"/>
                </a:br>
                <a:endParaRPr lang="en-AU" sz="1800" dirty="0"/>
              </a:p>
            </p:txBody>
          </p:sp>
        </mc:Choice>
        <mc:Fallback xmlns="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2C7CAF26-5300-A4D4-938C-4330AD402E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9670" y="101673"/>
                <a:ext cx="4645960" cy="74262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6F6A9A0E-0C88-ECA2-4BA7-7C2831F189B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4332" y="1633504"/>
                <a:ext cx="7256897" cy="46172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4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func>
                      <m:d>
                        <m:dPr>
                          <m:begChr m:val="{"/>
                          <m:endChr m:val="}"/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d>
                            <m:dPr>
                              <m:begChr m:val="["/>
                              <m:endChr m:val="]"/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unc>
                                <m:funcPr>
                                  <m:ctrlP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AU" sz="2400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  <m: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  <m: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  <m:t>−2</m:t>
                                      </m:r>
                                      <m: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</m:e>
                                  </m:d>
                                </m:e>
                              </m:func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unc>
                                <m:funcPr>
                                  <m:ctrlP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AU" sz="2400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  <m: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  <m: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  <m:t>+2</m:t>
                                      </m:r>
                                      <m: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</m:e>
                                  </m:d>
                                </m:e>
                              </m:func>
                            </m:e>
                          </m:d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6F6A9A0E-0C88-ECA2-4BA7-7C2831F189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32" y="1633504"/>
                <a:ext cx="7256897" cy="461724"/>
              </a:xfrm>
              <a:prstGeom prst="rect">
                <a:avLst/>
              </a:prstGeom>
              <a:blipFill>
                <a:blip r:embed="rId5"/>
                <a:stretch>
                  <a:fillRect b="-7368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679ABAD1-0E46-CC8D-D30B-D8E64D9647E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2498598"/>
                <a:ext cx="5412441" cy="46172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func>
                      <m:d>
                        <m:dPr>
                          <m:begChr m:val="["/>
                          <m:endChr m:val="]"/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40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</m:d>
                            </m:e>
                          </m:func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40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</m:d>
                            </m:e>
                          </m:func>
                        </m:e>
                      </m:d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679ABAD1-0E46-CC8D-D30B-D8E64D9647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498598"/>
                <a:ext cx="5412441" cy="46172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5FCCC019-90F4-E716-CCAD-84318BB3837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3598" y="3067856"/>
                <a:ext cx="5412441" cy="46172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</m:d>
                        </m:e>
                      </m:func>
                      <m:r>
                        <a:rPr lang="en-AU" sz="2400" i="1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</m:d>
                        </m:e>
                      </m:func>
                      <m:r>
                        <m:rPr>
                          <m:sty m:val="p"/>
                        </m:rPr>
                        <a:rPr lang="en-AU" sz="2400">
                          <a:latin typeface="Cambria Math" panose="02040503050406030204" pitchFamily="18" charset="0"/>
                        </a:rPr>
                        <m:t>cos</m:t>
                      </m:r>
                      <m:r>
                        <a:rPr lang="en-AU" sz="2400"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AU" sz="2400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AU" sz="240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400" dirty="0"/>
              </a:p>
            </p:txBody>
          </p:sp>
        </mc:Choice>
        <mc:Fallback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5FCCC019-90F4-E716-CCAD-84318BB383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598" y="3067856"/>
                <a:ext cx="5412441" cy="461724"/>
              </a:xfrm>
              <a:prstGeom prst="rect">
                <a:avLst/>
              </a:prstGeom>
              <a:blipFill>
                <a:blip r:embed="rId7"/>
                <a:stretch>
                  <a:fillRect b="-921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E0319A7F-3892-B9CE-A760-097C658C196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06837" y="2888022"/>
                <a:ext cx="4790354" cy="641558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AU" sz="1800" smtClean="0">
                          <a:latin typeface="Cambria Math" panose="02040503050406030204" pitchFamily="18" charset="0"/>
                        </a:rPr>
                        <m:t>cos</m:t>
                      </m:r>
                      <m:r>
                        <a:rPr lang="en-AU" sz="180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AU" sz="1800" i="1">
                          <a:latin typeface="Cambria Math" panose="02040503050406030204" pitchFamily="18" charset="0"/>
                        </a:rPr>
                        <m:t>𝐴</m:t>
                      </m:r>
                      <m:func>
                        <m:funcPr>
                          <m:ctrlPr>
                            <a:rPr lang="en-AU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AU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1800" i="1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br>
                  <a:rPr lang="en-AU" sz="1800" dirty="0"/>
                </a:br>
                <a:br>
                  <a:rPr lang="en-AU" sz="1800" b="0" dirty="0"/>
                </a:br>
                <a:endParaRPr lang="en-AU" sz="1800" dirty="0"/>
              </a:p>
            </p:txBody>
          </p:sp>
        </mc:Choice>
        <mc:Fallback xmlns=""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E0319A7F-3892-B9CE-A760-097C658C19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6837" y="2888022"/>
                <a:ext cx="4790354" cy="64155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7062D11D-3AC9-5B0A-12CD-9E13408DBEE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2302" y="3702088"/>
                <a:ext cx="10500277" cy="106068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d>
                            <m:d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unc>
                                <m:func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AU" sz="240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AU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AU" sz="2400" i="1"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  <m:r>
                                        <a:rPr lang="en-AU" sz="2400" i="1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n-AU" sz="2400" i="1"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</m:e>
                                  </m:d>
                                </m:e>
                              </m:func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unc>
                                <m:func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AU" sz="240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AU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AU" sz="2400" i="1"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  <m:r>
                                        <a:rPr lang="en-AU" sz="24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AU" sz="2400" i="1"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</m:e>
                                  </m:d>
                                </m:e>
                              </m:func>
                            </m:e>
                          </m:d>
                        </m:e>
                      </m:d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AU" sz="2400">
                          <a:latin typeface="Cambria Math" panose="02040503050406030204" pitchFamily="18" charset="0"/>
                        </a:rPr>
                        <m:t>2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AU" sz="2400" b="0" i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AU" sz="2400" b="0" i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func>
                            <m:func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AU" sz="240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AU" sz="240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  <m:d>
                                <m:d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AU" sz="240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AU" sz="2400">
                                      <a:latin typeface="Cambria Math" panose="02040503050406030204" pitchFamily="18" charset="0"/>
                                    </a:rPr>
                                    <m:t>A</m:t>
                                  </m:r>
                                  <m:r>
                                    <a:rPr lang="en-AU" sz="240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AU" sz="2400">
                                      <a:latin typeface="Cambria Math" panose="02040503050406030204" pitchFamily="18" charset="0"/>
                                    </a:rPr>
                                    <m:t>A</m:t>
                                  </m:r>
                                </m:e>
                              </m:d>
                              <m:r>
                                <a:rPr lang="en-AU" sz="24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AU" sz="240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</m:d>
                            </m:e>
                          </m:func>
                          <m: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) </m:t>
                          </m:r>
                        </m:e>
                      </m:d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7062D11D-3AC9-5B0A-12CD-9E13408DBE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302" y="3702088"/>
                <a:ext cx="10500277" cy="106068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8A56E5C8-D24E-19AE-D031-EE6D6C338C0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4332" y="4762773"/>
                <a:ext cx="7994244" cy="106068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=1+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</m:d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AU" sz="2400" b="0" i="0" smtClean="0">
                          <a:latin typeface="Cambria Math" panose="02040503050406030204" pitchFamily="18" charset="0"/>
                        </a:rPr>
                        <m:t>cos</m:t>
                      </m:r>
                      <m:r>
                        <a:rPr lang="en-AU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A</m:t>
                          </m:r>
                        </m:e>
                      </m:d>
                      <m:r>
                        <a:rPr lang="en-AU" sz="2400" b="0" i="0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AU" sz="2400" b="0" i="0" smtClean="0">
                          <a:latin typeface="Cambria Math" panose="02040503050406030204" pitchFamily="18" charset="0"/>
                        </a:rPr>
                        <m:t>cos</m:t>
                      </m:r>
                      <m:d>
                        <m:d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A</m:t>
                          </m:r>
                        </m:e>
                      </m:d>
                      <m:r>
                        <a:rPr lang="en-AU" sz="2400" b="0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AU" sz="2400" b="0" i="0" smtClean="0">
                          <a:latin typeface="Cambria Math" panose="02040503050406030204" pitchFamily="18" charset="0"/>
                        </a:rPr>
                        <m:t>RHS</m:t>
                      </m:r>
                      <m:r>
                        <a:rPr lang="en-AU" sz="2400" b="0" i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AU" sz="2400" b="0" i="0" smtClean="0">
                          <a:latin typeface="Cambria Math" panose="02040503050406030204" pitchFamily="18" charset="0"/>
                        </a:rPr>
                        <m:t>Proved</m:t>
                      </m:r>
                      <m:r>
                        <a:rPr lang="en-AU" sz="2400" b="0" i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8A56E5C8-D24E-19AE-D031-EE6D6C338C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32" y="4762773"/>
                <a:ext cx="7994244" cy="106068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571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  <p:bldP spid="8" grpId="0"/>
      <p:bldP spid="9" grpId="0"/>
      <p:bldP spid="10" grpId="0"/>
      <p:bldP spid="11" grpId="0" animBg="1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3961403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Independent Practice</a:t>
            </a:r>
            <a:endParaRPr lang="en-AU" sz="3200" b="1" dirty="0">
              <a:solidFill>
                <a:schemeClr val="tx1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5F9BA6B-65E9-BE1C-88A0-A84C1894D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97" y="578170"/>
            <a:ext cx="8543925" cy="1325563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n-lt"/>
              </a:rPr>
              <a:t>Sadler Ex 9F</a:t>
            </a:r>
          </a:p>
        </p:txBody>
      </p:sp>
    </p:spTree>
    <p:extLst>
      <p:ext uri="{BB962C8B-B14F-4D97-AF65-F5344CB8AC3E}">
        <p14:creationId xmlns:p14="http://schemas.microsoft.com/office/powerpoint/2010/main" val="285785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2946889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Sum to Product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/>
              <p:cNvSpPr txBox="1">
                <a:spLocks/>
              </p:cNvSpPr>
              <p:nvPr/>
            </p:nvSpPr>
            <p:spPr>
              <a:xfrm>
                <a:off x="4396" y="724207"/>
                <a:ext cx="8729297" cy="138818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dirty="0"/>
                  <a:t>Recall,</a:t>
                </a:r>
              </a:p>
              <a:p>
                <a:pPr marL="0" indent="0" algn="just">
                  <a:buNone/>
                </a:pPr>
                <a:r>
                  <a:rPr lang="en-AU" sz="2400" b="0" dirty="0"/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func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en-AU" sz="2400" b="0" i="0" smtClean="0">
                        <a:latin typeface="Cambria Math" panose="02040503050406030204" pitchFamily="18" charset="0"/>
                      </a:rPr>
                      <m:t>cos</m:t>
                    </m:r>
                    <m:r>
                      <a:rPr lang="en-AU" sz="24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𝐴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func>
                  </m:oMath>
                </a14:m>
                <a:r>
                  <a:rPr lang="en-AU" sz="2400" b="0" dirty="0"/>
                  <a:t> </a:t>
                </a:r>
                <a:r>
                  <a:rPr lang="en-AU" sz="2400" dirty="0"/>
                  <a:t>--------</a:t>
                </a:r>
                <a:r>
                  <a:rPr lang="en-AU" sz="2400" b="0" dirty="0"/>
                  <a:t>(1)</a:t>
                </a:r>
                <a:br>
                  <a:rPr lang="en-AU" sz="2400" b="0" dirty="0"/>
                </a:br>
                <a14:m>
                  <m:oMath xmlns:m="http://schemas.openxmlformats.org/officeDocument/2006/math"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AU" sz="2400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func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AU" sz="2400">
                        <a:latin typeface="Cambria Math" panose="02040503050406030204" pitchFamily="18" charset="0"/>
                      </a:rPr>
                      <m:t>cos</m:t>
                    </m:r>
                    <m:r>
                      <a:rPr lang="en-AU" sz="240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AU" sz="2400" i="1">
                        <a:latin typeface="Cambria Math" panose="02040503050406030204" pitchFamily="18" charset="0"/>
                      </a:rPr>
                      <m:t>𝐴</m:t>
                    </m:r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func>
                  </m:oMath>
                </a14:m>
                <a:r>
                  <a:rPr lang="en-AU" sz="2400" dirty="0"/>
                  <a:t> --------(2)</a:t>
                </a:r>
                <a:br>
                  <a:rPr lang="en-AU" sz="240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11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6" y="724207"/>
                <a:ext cx="8729297" cy="1388188"/>
              </a:xfrm>
              <a:prstGeom prst="rect">
                <a:avLst/>
              </a:prstGeom>
              <a:blipFill>
                <a:blip r:embed="rId2"/>
                <a:stretch>
                  <a:fillRect l="-1117" t="-6140" r="-104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13D7FDE2-B57C-FAF1-A094-ADC13653054B}"/>
              </a:ext>
            </a:extLst>
          </p:cNvPr>
          <p:cNvSpPr txBox="1">
            <a:spLocks/>
          </p:cNvSpPr>
          <p:nvPr/>
        </p:nvSpPr>
        <p:spPr>
          <a:xfrm>
            <a:off x="98559" y="2128537"/>
            <a:ext cx="2803335" cy="5232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2400" b="0" dirty="0"/>
              <a:t>(1)+(2)</a:t>
            </a:r>
            <a:br>
              <a:rPr lang="en-AU" sz="2400" b="0" dirty="0"/>
            </a:br>
            <a:endParaRPr lang="en-A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ontent Placeholder 2">
                <a:extLst>
                  <a:ext uri="{FF2B5EF4-FFF2-40B4-BE49-F238E27FC236}">
                    <a16:creationId xmlns:a16="http://schemas.microsoft.com/office/drawing/2014/main" id="{377C6C4B-ACA7-A5D5-4F03-442D55E98E7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5914" y="2726987"/>
                <a:ext cx="5401949" cy="52322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func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29" name="Content Placeholder 2">
                <a:extLst>
                  <a:ext uri="{FF2B5EF4-FFF2-40B4-BE49-F238E27FC236}">
                    <a16:creationId xmlns:a16="http://schemas.microsoft.com/office/drawing/2014/main" id="{377C6C4B-ACA7-A5D5-4F03-442D55E98E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914" y="2726987"/>
                <a:ext cx="5401949" cy="52322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Content Placeholder 2">
                <a:extLst>
                  <a:ext uri="{FF2B5EF4-FFF2-40B4-BE49-F238E27FC236}">
                    <a16:creationId xmlns:a16="http://schemas.microsoft.com/office/drawing/2014/main" id="{90B7C383-F806-AAFC-9297-0E4231BE6C5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8559" y="3228412"/>
                <a:ext cx="5899470" cy="1016131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func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30" name="Content Placeholder 2">
                <a:extLst>
                  <a:ext uri="{FF2B5EF4-FFF2-40B4-BE49-F238E27FC236}">
                    <a16:creationId xmlns:a16="http://schemas.microsoft.com/office/drawing/2014/main" id="{90B7C383-F806-AAFC-9297-0E4231BE6C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559" y="3228412"/>
                <a:ext cx="5899470" cy="10161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Content Placeholder 2">
                <a:extLst>
                  <a:ext uri="{FF2B5EF4-FFF2-40B4-BE49-F238E27FC236}">
                    <a16:creationId xmlns:a16="http://schemas.microsoft.com/office/drawing/2014/main" id="{19DC3717-37F5-62AD-1B35-7B18E7F44E8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36075" y="2966802"/>
                <a:ext cx="3751665" cy="52322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b="0" dirty="0"/>
                  <a:t>Let 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,   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31" name="Content Placeholder 2">
                <a:extLst>
                  <a:ext uri="{FF2B5EF4-FFF2-40B4-BE49-F238E27FC236}">
                    <a16:creationId xmlns:a16="http://schemas.microsoft.com/office/drawing/2014/main" id="{19DC3717-37F5-62AD-1B35-7B18E7F44E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6075" y="2966802"/>
                <a:ext cx="3751665" cy="523220"/>
              </a:xfrm>
              <a:prstGeom prst="rect">
                <a:avLst/>
              </a:prstGeom>
              <a:blipFill>
                <a:blip r:embed="rId5"/>
                <a:stretch>
                  <a:fillRect l="-2435" t="-16279" b="-697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Content Placeholder 2">
                <a:extLst>
                  <a:ext uri="{FF2B5EF4-FFF2-40B4-BE49-F238E27FC236}">
                    <a16:creationId xmlns:a16="http://schemas.microsoft.com/office/drawing/2014/main" id="{B30A14C1-A966-3CD5-74BA-A88CC2635C8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10934" y="3506804"/>
                <a:ext cx="5401949" cy="101613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,   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32" name="Content Placeholder 2">
                <a:extLst>
                  <a:ext uri="{FF2B5EF4-FFF2-40B4-BE49-F238E27FC236}">
                    <a16:creationId xmlns:a16="http://schemas.microsoft.com/office/drawing/2014/main" id="{B30A14C1-A966-3CD5-74BA-A88CC2635C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0934" y="3506804"/>
                <a:ext cx="5401949" cy="10161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ontent Placeholder 2">
                <a:extLst>
                  <a:ext uri="{FF2B5EF4-FFF2-40B4-BE49-F238E27FC236}">
                    <a16:creationId xmlns:a16="http://schemas.microsoft.com/office/drawing/2014/main" id="{256F1D0D-7846-6F98-7334-0F46724D06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96680" y="4457599"/>
                <a:ext cx="6795320" cy="1016131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i="1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i="1">
                          <a:latin typeface="Cambria Math" panose="02040503050406030204" pitchFamily="18" charset="0"/>
                        </a:rPr>
                        <m:t>=2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num>
                                <m:den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num>
                                <m:den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33" name="Content Placeholder 2">
                <a:extLst>
                  <a:ext uri="{FF2B5EF4-FFF2-40B4-BE49-F238E27FC236}">
                    <a16:creationId xmlns:a16="http://schemas.microsoft.com/office/drawing/2014/main" id="{256F1D0D-7846-6F98-7334-0F46724D06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6680" y="4457599"/>
                <a:ext cx="6795320" cy="10161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8665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0" grpId="0" animBg="1"/>
      <p:bldP spid="31" grpId="0"/>
      <p:bldP spid="32" grpId="0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2946889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Sum to Product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/>
              <p:cNvSpPr txBox="1">
                <a:spLocks/>
              </p:cNvSpPr>
              <p:nvPr/>
            </p:nvSpPr>
            <p:spPr>
              <a:xfrm>
                <a:off x="4396" y="724207"/>
                <a:ext cx="8729297" cy="138818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dirty="0"/>
                  <a:t>Recall,</a:t>
                </a:r>
              </a:p>
              <a:p>
                <a:pPr marL="0" indent="0" algn="just">
                  <a:buNone/>
                </a:pPr>
                <a:r>
                  <a:rPr lang="en-AU" sz="2400" b="0" dirty="0"/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func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en-AU" sz="2400" b="0" i="0" smtClean="0">
                        <a:latin typeface="Cambria Math" panose="02040503050406030204" pitchFamily="18" charset="0"/>
                      </a:rPr>
                      <m:t>cos</m:t>
                    </m:r>
                    <m:r>
                      <a:rPr lang="en-AU" sz="24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𝐴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func>
                  </m:oMath>
                </a14:m>
                <a:r>
                  <a:rPr lang="en-AU" sz="2400" b="0" dirty="0"/>
                  <a:t> </a:t>
                </a:r>
                <a:r>
                  <a:rPr lang="en-AU" sz="2400" dirty="0"/>
                  <a:t>--------</a:t>
                </a:r>
                <a:r>
                  <a:rPr lang="en-AU" sz="2400" b="0" dirty="0"/>
                  <a:t>(1)</a:t>
                </a:r>
                <a:br>
                  <a:rPr lang="en-AU" sz="2400" b="0" dirty="0"/>
                </a:br>
                <a14:m>
                  <m:oMath xmlns:m="http://schemas.openxmlformats.org/officeDocument/2006/math"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AU" sz="2400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func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AU" sz="2400">
                        <a:latin typeface="Cambria Math" panose="02040503050406030204" pitchFamily="18" charset="0"/>
                      </a:rPr>
                      <m:t>cos</m:t>
                    </m:r>
                    <m:r>
                      <a:rPr lang="en-AU" sz="240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AU" sz="2400" i="1">
                        <a:latin typeface="Cambria Math" panose="02040503050406030204" pitchFamily="18" charset="0"/>
                      </a:rPr>
                      <m:t>𝐴</m:t>
                    </m:r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func>
                  </m:oMath>
                </a14:m>
                <a:r>
                  <a:rPr lang="en-AU" sz="2400" dirty="0"/>
                  <a:t> --------(2)</a:t>
                </a:r>
                <a:br>
                  <a:rPr lang="en-AU" sz="240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11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6" y="724207"/>
                <a:ext cx="8729297" cy="1388188"/>
              </a:xfrm>
              <a:prstGeom prst="rect">
                <a:avLst/>
              </a:prstGeom>
              <a:blipFill>
                <a:blip r:embed="rId2"/>
                <a:stretch>
                  <a:fillRect l="-1117" t="-6140" r="-104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13D7FDE2-B57C-FAF1-A094-ADC13653054B}"/>
              </a:ext>
            </a:extLst>
          </p:cNvPr>
          <p:cNvSpPr txBox="1">
            <a:spLocks/>
          </p:cNvSpPr>
          <p:nvPr/>
        </p:nvSpPr>
        <p:spPr>
          <a:xfrm>
            <a:off x="98559" y="2128537"/>
            <a:ext cx="2803335" cy="5232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2400" b="0" dirty="0"/>
              <a:t>(1)-(2)</a:t>
            </a:r>
            <a:br>
              <a:rPr lang="en-AU" sz="2400" b="0" dirty="0"/>
            </a:br>
            <a:endParaRPr lang="en-A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ontent Placeholder 2">
                <a:extLst>
                  <a:ext uri="{FF2B5EF4-FFF2-40B4-BE49-F238E27FC236}">
                    <a16:creationId xmlns:a16="http://schemas.microsoft.com/office/drawing/2014/main" id="{377C6C4B-ACA7-A5D5-4F03-442D55E98E7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5914" y="2726987"/>
                <a:ext cx="5401949" cy="52322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m:rPr>
                          <m:sty m:val="p"/>
                        </m:rPr>
                        <a:rPr lang="en-AU" sz="2400">
                          <a:latin typeface="Cambria Math" panose="02040503050406030204" pitchFamily="18" charset="0"/>
                        </a:rPr>
                        <m:t>cos</m:t>
                      </m:r>
                      <m:r>
                        <a:rPr lang="en-AU" sz="240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𝐴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29" name="Content Placeholder 2">
                <a:extLst>
                  <a:ext uri="{FF2B5EF4-FFF2-40B4-BE49-F238E27FC236}">
                    <a16:creationId xmlns:a16="http://schemas.microsoft.com/office/drawing/2014/main" id="{377C6C4B-ACA7-A5D5-4F03-442D55E98E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914" y="2726987"/>
                <a:ext cx="5401949" cy="52322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Content Placeholder 2">
                <a:extLst>
                  <a:ext uri="{FF2B5EF4-FFF2-40B4-BE49-F238E27FC236}">
                    <a16:creationId xmlns:a16="http://schemas.microsoft.com/office/drawing/2014/main" id="{90B7C383-F806-AAFC-9297-0E4231BE6C5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8559" y="3228412"/>
                <a:ext cx="5899470" cy="1016131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AU" sz="2400">
                          <a:latin typeface="Cambria Math" panose="02040503050406030204" pitchFamily="18" charset="0"/>
                        </a:rPr>
                        <m:t>cos</m:t>
                      </m:r>
                      <m:r>
                        <a:rPr lang="en-AU" sz="240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𝐴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30" name="Content Placeholder 2">
                <a:extLst>
                  <a:ext uri="{FF2B5EF4-FFF2-40B4-BE49-F238E27FC236}">
                    <a16:creationId xmlns:a16="http://schemas.microsoft.com/office/drawing/2014/main" id="{90B7C383-F806-AAFC-9297-0E4231BE6C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559" y="3228412"/>
                <a:ext cx="5899470" cy="10161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Content Placeholder 2">
                <a:extLst>
                  <a:ext uri="{FF2B5EF4-FFF2-40B4-BE49-F238E27FC236}">
                    <a16:creationId xmlns:a16="http://schemas.microsoft.com/office/drawing/2014/main" id="{19DC3717-37F5-62AD-1B35-7B18E7F44E8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36075" y="2966802"/>
                <a:ext cx="3751665" cy="52322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b="0" dirty="0"/>
                  <a:t>Let 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,   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31" name="Content Placeholder 2">
                <a:extLst>
                  <a:ext uri="{FF2B5EF4-FFF2-40B4-BE49-F238E27FC236}">
                    <a16:creationId xmlns:a16="http://schemas.microsoft.com/office/drawing/2014/main" id="{19DC3717-37F5-62AD-1B35-7B18E7F44E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6075" y="2966802"/>
                <a:ext cx="3751665" cy="523220"/>
              </a:xfrm>
              <a:prstGeom prst="rect">
                <a:avLst/>
              </a:prstGeom>
              <a:blipFill>
                <a:blip r:embed="rId5"/>
                <a:stretch>
                  <a:fillRect l="-2435" t="-16279" b="-697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Content Placeholder 2">
                <a:extLst>
                  <a:ext uri="{FF2B5EF4-FFF2-40B4-BE49-F238E27FC236}">
                    <a16:creationId xmlns:a16="http://schemas.microsoft.com/office/drawing/2014/main" id="{B30A14C1-A966-3CD5-74BA-A88CC2635C8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10934" y="3506804"/>
                <a:ext cx="5401949" cy="101613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,   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32" name="Content Placeholder 2">
                <a:extLst>
                  <a:ext uri="{FF2B5EF4-FFF2-40B4-BE49-F238E27FC236}">
                    <a16:creationId xmlns:a16="http://schemas.microsoft.com/office/drawing/2014/main" id="{B30A14C1-A966-3CD5-74BA-A88CC2635C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0934" y="3506804"/>
                <a:ext cx="5401949" cy="10161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ontent Placeholder 2">
                <a:extLst>
                  <a:ext uri="{FF2B5EF4-FFF2-40B4-BE49-F238E27FC236}">
                    <a16:creationId xmlns:a16="http://schemas.microsoft.com/office/drawing/2014/main" id="{256F1D0D-7846-6F98-7334-0F46724D06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96680" y="4457599"/>
                <a:ext cx="6795320" cy="1016131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i="1">
                          <a:latin typeface="Cambria Math" panose="02040503050406030204" pitchFamily="18" charset="0"/>
                        </a:rPr>
                        <m:t>=2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</m:t>
                          </m:r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num>
                                <m:den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num>
                                <m:den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33" name="Content Placeholder 2">
                <a:extLst>
                  <a:ext uri="{FF2B5EF4-FFF2-40B4-BE49-F238E27FC236}">
                    <a16:creationId xmlns:a16="http://schemas.microsoft.com/office/drawing/2014/main" id="{256F1D0D-7846-6F98-7334-0F46724D06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6680" y="4457599"/>
                <a:ext cx="6795320" cy="10161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083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0" grpId="0" animBg="1"/>
      <p:bldP spid="31" grpId="0"/>
      <p:bldP spid="32" grpId="0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2946889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Sum to Product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/>
              <p:cNvSpPr txBox="1">
                <a:spLocks/>
              </p:cNvSpPr>
              <p:nvPr/>
            </p:nvSpPr>
            <p:spPr>
              <a:xfrm>
                <a:off x="4396" y="724207"/>
                <a:ext cx="8729297" cy="138818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dirty="0"/>
                  <a:t>Recall,</a:t>
                </a:r>
              </a:p>
              <a:p>
                <a:pPr marL="0" indent="0" algn="just">
                  <a:buNone/>
                </a:pPr>
                <a:r>
                  <a:rPr lang="en-AU" sz="2400" b="0" dirty="0"/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func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AU" sz="2400" b="0" i="0" smtClean="0">
                        <a:latin typeface="Cambria Math" panose="02040503050406030204" pitchFamily="18" charset="0"/>
                      </a:rPr>
                      <m:t>sin</m:t>
                    </m:r>
                    <m:r>
                      <a:rPr lang="en-AU" sz="24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𝐴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func>
                  </m:oMath>
                </a14:m>
                <a:r>
                  <a:rPr lang="en-AU" sz="2400" b="0" dirty="0"/>
                  <a:t> </a:t>
                </a:r>
                <a:r>
                  <a:rPr lang="en-AU" sz="2400" dirty="0"/>
                  <a:t>--------</a:t>
                </a:r>
                <a:r>
                  <a:rPr lang="en-AU" sz="2400" b="0" dirty="0"/>
                  <a:t>(1)</a:t>
                </a:r>
                <a:br>
                  <a:rPr lang="en-AU" sz="2400" b="0" dirty="0"/>
                </a:br>
                <a14:m>
                  <m:oMath xmlns:m="http://schemas.openxmlformats.org/officeDocument/2006/math"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</m:t>
                        </m:r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s</m:t>
                        </m:r>
                      </m:fName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AU" sz="2400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</m:t>
                        </m:r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s</m:t>
                        </m:r>
                      </m:fName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func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en-AU" sz="2400">
                        <a:latin typeface="Cambria Math" panose="02040503050406030204" pitchFamily="18" charset="0"/>
                      </a:rPr>
                      <m:t>s</m:t>
                    </m:r>
                    <m:r>
                      <m:rPr>
                        <m:sty m:val="p"/>
                      </m:rPr>
                      <a:rPr lang="en-AU" sz="2400" b="0" i="0" smtClean="0">
                        <a:latin typeface="Cambria Math" panose="02040503050406030204" pitchFamily="18" charset="0"/>
                      </a:rPr>
                      <m:t>in</m:t>
                    </m:r>
                    <m:r>
                      <a:rPr lang="en-AU" sz="240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AU" sz="2400" i="1">
                        <a:latin typeface="Cambria Math" panose="02040503050406030204" pitchFamily="18" charset="0"/>
                      </a:rPr>
                      <m:t>𝐴</m:t>
                    </m:r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func>
                  </m:oMath>
                </a14:m>
                <a:r>
                  <a:rPr lang="en-AU" sz="2400" dirty="0"/>
                  <a:t> --------(2)</a:t>
                </a:r>
                <a:br>
                  <a:rPr lang="en-AU" sz="240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11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6" y="724207"/>
                <a:ext cx="8729297" cy="1388188"/>
              </a:xfrm>
              <a:prstGeom prst="rect">
                <a:avLst/>
              </a:prstGeom>
              <a:blipFill>
                <a:blip r:embed="rId2"/>
                <a:stretch>
                  <a:fillRect l="-1117" t="-6140" r="-104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13D7FDE2-B57C-FAF1-A094-ADC13653054B}"/>
              </a:ext>
            </a:extLst>
          </p:cNvPr>
          <p:cNvSpPr txBox="1">
            <a:spLocks/>
          </p:cNvSpPr>
          <p:nvPr/>
        </p:nvSpPr>
        <p:spPr>
          <a:xfrm>
            <a:off x="98559" y="2128537"/>
            <a:ext cx="2803335" cy="5232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2400" b="0" dirty="0"/>
              <a:t>(1)+(2)</a:t>
            </a:r>
            <a:br>
              <a:rPr lang="en-AU" sz="2400" b="0" dirty="0"/>
            </a:br>
            <a:endParaRPr lang="en-A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ontent Placeholder 2">
                <a:extLst>
                  <a:ext uri="{FF2B5EF4-FFF2-40B4-BE49-F238E27FC236}">
                    <a16:creationId xmlns:a16="http://schemas.microsoft.com/office/drawing/2014/main" id="{377C6C4B-ACA7-A5D5-4F03-442D55E98E7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5914" y="2726987"/>
                <a:ext cx="5899470" cy="52322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</m:t>
                          </m:r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m:rPr>
                          <m:sty m:val="p"/>
                        </m:rPr>
                        <a:rPr lang="en-AU" sz="2400">
                          <a:latin typeface="Cambria Math" panose="02040503050406030204" pitchFamily="18" charset="0"/>
                        </a:rPr>
                        <m:t>cos</m:t>
                      </m:r>
                      <m:r>
                        <a:rPr lang="en-AU" sz="240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𝐴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</m:t>
                          </m:r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29" name="Content Placeholder 2">
                <a:extLst>
                  <a:ext uri="{FF2B5EF4-FFF2-40B4-BE49-F238E27FC236}">
                    <a16:creationId xmlns:a16="http://schemas.microsoft.com/office/drawing/2014/main" id="{377C6C4B-ACA7-A5D5-4F03-442D55E98E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914" y="2726987"/>
                <a:ext cx="5899470" cy="52322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Content Placeholder 2">
                <a:extLst>
                  <a:ext uri="{FF2B5EF4-FFF2-40B4-BE49-F238E27FC236}">
                    <a16:creationId xmlns:a16="http://schemas.microsoft.com/office/drawing/2014/main" id="{90B7C383-F806-AAFC-9297-0E4231BE6C5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8559" y="3228412"/>
                <a:ext cx="5899470" cy="1016131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AU" sz="2400" smtClean="0">
                          <a:latin typeface="Cambria Math" panose="02040503050406030204" pitchFamily="18" charset="0"/>
                        </a:rPr>
                        <m:t>cos</m:t>
                      </m:r>
                      <m:r>
                        <a:rPr lang="en-AU" sz="240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𝐴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i="1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30" name="Content Placeholder 2">
                <a:extLst>
                  <a:ext uri="{FF2B5EF4-FFF2-40B4-BE49-F238E27FC236}">
                    <a16:creationId xmlns:a16="http://schemas.microsoft.com/office/drawing/2014/main" id="{90B7C383-F806-AAFC-9297-0E4231BE6C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559" y="3228412"/>
                <a:ext cx="5899470" cy="10161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Content Placeholder 2">
                <a:extLst>
                  <a:ext uri="{FF2B5EF4-FFF2-40B4-BE49-F238E27FC236}">
                    <a16:creationId xmlns:a16="http://schemas.microsoft.com/office/drawing/2014/main" id="{19DC3717-37F5-62AD-1B35-7B18E7F44E8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36075" y="2966802"/>
                <a:ext cx="3751665" cy="52322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b="0" dirty="0"/>
                  <a:t>Let 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,   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31" name="Content Placeholder 2">
                <a:extLst>
                  <a:ext uri="{FF2B5EF4-FFF2-40B4-BE49-F238E27FC236}">
                    <a16:creationId xmlns:a16="http://schemas.microsoft.com/office/drawing/2014/main" id="{19DC3717-37F5-62AD-1B35-7B18E7F44E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6075" y="2966802"/>
                <a:ext cx="3751665" cy="523220"/>
              </a:xfrm>
              <a:prstGeom prst="rect">
                <a:avLst/>
              </a:prstGeom>
              <a:blipFill>
                <a:blip r:embed="rId5"/>
                <a:stretch>
                  <a:fillRect l="-2435" t="-16279" b="-697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Content Placeholder 2">
                <a:extLst>
                  <a:ext uri="{FF2B5EF4-FFF2-40B4-BE49-F238E27FC236}">
                    <a16:creationId xmlns:a16="http://schemas.microsoft.com/office/drawing/2014/main" id="{B30A14C1-A966-3CD5-74BA-A88CC2635C8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10934" y="3506804"/>
                <a:ext cx="5401949" cy="101613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,   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32" name="Content Placeholder 2">
                <a:extLst>
                  <a:ext uri="{FF2B5EF4-FFF2-40B4-BE49-F238E27FC236}">
                    <a16:creationId xmlns:a16="http://schemas.microsoft.com/office/drawing/2014/main" id="{B30A14C1-A966-3CD5-74BA-A88CC2635C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0934" y="3506804"/>
                <a:ext cx="5401949" cy="10161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ontent Placeholder 2">
                <a:extLst>
                  <a:ext uri="{FF2B5EF4-FFF2-40B4-BE49-F238E27FC236}">
                    <a16:creationId xmlns:a16="http://schemas.microsoft.com/office/drawing/2014/main" id="{256F1D0D-7846-6F98-7334-0F46724D06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96680" y="4457599"/>
                <a:ext cx="6795320" cy="1016131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</m:t>
                          </m:r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</m:t>
                          </m:r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i="1">
                          <a:latin typeface="Cambria Math" panose="02040503050406030204" pitchFamily="18" charset="0"/>
                        </a:rPr>
                        <m:t>=2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</m:t>
                          </m:r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num>
                                <m:den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</m:t>
                          </m:r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num>
                                <m:den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33" name="Content Placeholder 2">
                <a:extLst>
                  <a:ext uri="{FF2B5EF4-FFF2-40B4-BE49-F238E27FC236}">
                    <a16:creationId xmlns:a16="http://schemas.microsoft.com/office/drawing/2014/main" id="{256F1D0D-7846-6F98-7334-0F46724D06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6680" y="4457599"/>
                <a:ext cx="6795320" cy="10161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3734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0" grpId="0" animBg="1"/>
      <p:bldP spid="31" grpId="0"/>
      <p:bldP spid="32" grpId="0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2946889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Sum to Product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/>
              <p:cNvSpPr txBox="1">
                <a:spLocks/>
              </p:cNvSpPr>
              <p:nvPr/>
            </p:nvSpPr>
            <p:spPr>
              <a:xfrm>
                <a:off x="4396" y="724207"/>
                <a:ext cx="8729297" cy="138818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dirty="0"/>
                  <a:t>Recall,</a:t>
                </a:r>
              </a:p>
              <a:p>
                <a:pPr marL="0" indent="0" algn="just">
                  <a:buNone/>
                </a:pPr>
                <a:r>
                  <a:rPr lang="en-AU" sz="2400" b="0" dirty="0"/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func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AU" sz="2400" b="0" i="0" smtClean="0">
                        <a:latin typeface="Cambria Math" panose="02040503050406030204" pitchFamily="18" charset="0"/>
                      </a:rPr>
                      <m:t>sin</m:t>
                    </m:r>
                    <m:r>
                      <a:rPr lang="en-AU" sz="24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𝐴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func>
                  </m:oMath>
                </a14:m>
                <a:r>
                  <a:rPr lang="en-AU" sz="2400" b="0" dirty="0"/>
                  <a:t> </a:t>
                </a:r>
                <a:r>
                  <a:rPr lang="en-AU" sz="2400" dirty="0"/>
                  <a:t>--------</a:t>
                </a:r>
                <a:r>
                  <a:rPr lang="en-AU" sz="2400" b="0" dirty="0"/>
                  <a:t>(1)</a:t>
                </a:r>
                <a:br>
                  <a:rPr lang="en-AU" sz="2400" b="0" dirty="0"/>
                </a:br>
                <a14:m>
                  <m:oMath xmlns:m="http://schemas.openxmlformats.org/officeDocument/2006/math"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</m:t>
                        </m:r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s</m:t>
                        </m:r>
                      </m:fName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AU" sz="2400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</m:t>
                        </m:r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s</m:t>
                        </m:r>
                      </m:fName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func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en-AU" sz="2400">
                        <a:latin typeface="Cambria Math" panose="02040503050406030204" pitchFamily="18" charset="0"/>
                      </a:rPr>
                      <m:t>s</m:t>
                    </m:r>
                    <m:r>
                      <m:rPr>
                        <m:sty m:val="p"/>
                      </m:rPr>
                      <a:rPr lang="en-AU" sz="2400" b="0" i="0" smtClean="0">
                        <a:latin typeface="Cambria Math" panose="02040503050406030204" pitchFamily="18" charset="0"/>
                      </a:rPr>
                      <m:t>in</m:t>
                    </m:r>
                    <m:r>
                      <a:rPr lang="en-AU" sz="240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AU" sz="2400" i="1">
                        <a:latin typeface="Cambria Math" panose="02040503050406030204" pitchFamily="18" charset="0"/>
                      </a:rPr>
                      <m:t>𝐴</m:t>
                    </m:r>
                    <m:func>
                      <m:func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func>
                  </m:oMath>
                </a14:m>
                <a:r>
                  <a:rPr lang="en-AU" sz="2400" dirty="0"/>
                  <a:t> --------(2)</a:t>
                </a:r>
                <a:br>
                  <a:rPr lang="en-AU" sz="240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11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6" y="724207"/>
                <a:ext cx="8729297" cy="1388188"/>
              </a:xfrm>
              <a:prstGeom prst="rect">
                <a:avLst/>
              </a:prstGeom>
              <a:blipFill>
                <a:blip r:embed="rId2"/>
                <a:stretch>
                  <a:fillRect l="-1117" t="-6140" r="-104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13D7FDE2-B57C-FAF1-A094-ADC13653054B}"/>
              </a:ext>
            </a:extLst>
          </p:cNvPr>
          <p:cNvSpPr txBox="1">
            <a:spLocks/>
          </p:cNvSpPr>
          <p:nvPr/>
        </p:nvSpPr>
        <p:spPr>
          <a:xfrm>
            <a:off x="98559" y="2128537"/>
            <a:ext cx="2803335" cy="5232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2400" b="0" dirty="0"/>
              <a:t>(1)-(2)</a:t>
            </a:r>
            <a:br>
              <a:rPr lang="en-AU" sz="2400" b="0" dirty="0"/>
            </a:br>
            <a:endParaRPr lang="en-A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ontent Placeholder 2">
                <a:extLst>
                  <a:ext uri="{FF2B5EF4-FFF2-40B4-BE49-F238E27FC236}">
                    <a16:creationId xmlns:a16="http://schemas.microsoft.com/office/drawing/2014/main" id="{377C6C4B-ACA7-A5D5-4F03-442D55E98E7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5914" y="2726987"/>
                <a:ext cx="5899470" cy="52322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</m:t>
                          </m:r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=−2</m:t>
                      </m:r>
                      <m:r>
                        <m:rPr>
                          <m:sty m:val="p"/>
                        </m:rPr>
                        <a:rPr lang="en-AU" sz="2400">
                          <a:latin typeface="Cambria Math" panose="02040503050406030204" pitchFamily="18" charset="0"/>
                        </a:rPr>
                        <m:t>s</m:t>
                      </m:r>
                      <m:r>
                        <m:rPr>
                          <m:sty m:val="p"/>
                        </m:rPr>
                        <a:rPr lang="en-AU" sz="2400" b="0" i="0" smtClean="0">
                          <a:latin typeface="Cambria Math" panose="02040503050406030204" pitchFamily="18" charset="0"/>
                        </a:rPr>
                        <m:t>in</m:t>
                      </m:r>
                      <m:r>
                        <a:rPr lang="en-AU" sz="240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𝐴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29" name="Content Placeholder 2">
                <a:extLst>
                  <a:ext uri="{FF2B5EF4-FFF2-40B4-BE49-F238E27FC236}">
                    <a16:creationId xmlns:a16="http://schemas.microsoft.com/office/drawing/2014/main" id="{377C6C4B-ACA7-A5D5-4F03-442D55E98E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914" y="2726987"/>
                <a:ext cx="5899470" cy="52322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Content Placeholder 2">
                <a:extLst>
                  <a:ext uri="{FF2B5EF4-FFF2-40B4-BE49-F238E27FC236}">
                    <a16:creationId xmlns:a16="http://schemas.microsoft.com/office/drawing/2014/main" id="{90B7C383-F806-AAFC-9297-0E4231BE6C5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8559" y="3228412"/>
                <a:ext cx="5899470" cy="1016131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AU" sz="2400" smtClean="0">
                          <a:latin typeface="Cambria Math" panose="02040503050406030204" pitchFamily="18" charset="0"/>
                        </a:rPr>
                        <m:t>s</m:t>
                      </m:r>
                      <m:r>
                        <m:rPr>
                          <m:sty m:val="p"/>
                        </m:rPr>
                        <a:rPr lang="en-AU" sz="2400" b="0" i="0" smtClean="0">
                          <a:latin typeface="Cambria Math" panose="02040503050406030204" pitchFamily="18" charset="0"/>
                        </a:rPr>
                        <m:t>in</m:t>
                      </m:r>
                      <m:r>
                        <a:rPr lang="en-AU" sz="240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𝐴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30" name="Content Placeholder 2">
                <a:extLst>
                  <a:ext uri="{FF2B5EF4-FFF2-40B4-BE49-F238E27FC236}">
                    <a16:creationId xmlns:a16="http://schemas.microsoft.com/office/drawing/2014/main" id="{90B7C383-F806-AAFC-9297-0E4231BE6C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559" y="3228412"/>
                <a:ext cx="5899470" cy="10161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Content Placeholder 2">
                <a:extLst>
                  <a:ext uri="{FF2B5EF4-FFF2-40B4-BE49-F238E27FC236}">
                    <a16:creationId xmlns:a16="http://schemas.microsoft.com/office/drawing/2014/main" id="{19DC3717-37F5-62AD-1B35-7B18E7F44E8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36075" y="2966802"/>
                <a:ext cx="3751665" cy="52322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AU" sz="2400" b="0" dirty="0"/>
                  <a:t>Let 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,   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31" name="Content Placeholder 2">
                <a:extLst>
                  <a:ext uri="{FF2B5EF4-FFF2-40B4-BE49-F238E27FC236}">
                    <a16:creationId xmlns:a16="http://schemas.microsoft.com/office/drawing/2014/main" id="{19DC3717-37F5-62AD-1B35-7B18E7F44E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6075" y="2966802"/>
                <a:ext cx="3751665" cy="523220"/>
              </a:xfrm>
              <a:prstGeom prst="rect">
                <a:avLst/>
              </a:prstGeom>
              <a:blipFill>
                <a:blip r:embed="rId5"/>
                <a:stretch>
                  <a:fillRect l="-2435" t="-16279" b="-697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Content Placeholder 2">
                <a:extLst>
                  <a:ext uri="{FF2B5EF4-FFF2-40B4-BE49-F238E27FC236}">
                    <a16:creationId xmlns:a16="http://schemas.microsoft.com/office/drawing/2014/main" id="{B30A14C1-A966-3CD5-74BA-A88CC2635C8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10934" y="3506804"/>
                <a:ext cx="5401949" cy="101613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,   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32" name="Content Placeholder 2">
                <a:extLst>
                  <a:ext uri="{FF2B5EF4-FFF2-40B4-BE49-F238E27FC236}">
                    <a16:creationId xmlns:a16="http://schemas.microsoft.com/office/drawing/2014/main" id="{B30A14C1-A966-3CD5-74BA-A88CC2635C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0934" y="3506804"/>
                <a:ext cx="5401949" cy="10161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ontent Placeholder 2">
                <a:extLst>
                  <a:ext uri="{FF2B5EF4-FFF2-40B4-BE49-F238E27FC236}">
                    <a16:creationId xmlns:a16="http://schemas.microsoft.com/office/drawing/2014/main" id="{256F1D0D-7846-6F98-7334-0F46724D06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96680" y="4457599"/>
                <a:ext cx="6795320" cy="1016131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</m:t>
                          </m:r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</m:t>
                          </m:r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</m:d>
                        </m:e>
                      </m:func>
                      <m:r>
                        <a:rPr lang="en-AU" sz="2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2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num>
                                <m:den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num>
                                <m:den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33" name="Content Placeholder 2">
                <a:extLst>
                  <a:ext uri="{FF2B5EF4-FFF2-40B4-BE49-F238E27FC236}">
                    <a16:creationId xmlns:a16="http://schemas.microsoft.com/office/drawing/2014/main" id="{256F1D0D-7846-6F98-7334-0F46724D06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6680" y="4457599"/>
                <a:ext cx="6795320" cy="10161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415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0" grpId="0" animBg="1"/>
      <p:bldP spid="31" grpId="0"/>
      <p:bldP spid="32" grpId="0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2359708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In Summary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Content Placeholder 2">
                <a:extLst>
                  <a:ext uri="{FF2B5EF4-FFF2-40B4-BE49-F238E27FC236}">
                    <a16:creationId xmlns:a16="http://schemas.microsoft.com/office/drawing/2014/main" id="{90B7C383-F806-AAFC-9297-0E4231BE6C5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1" y="3792890"/>
                <a:ext cx="5758543" cy="1016131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AU" sz="2400" smtClean="0">
                          <a:latin typeface="Cambria Math" panose="02040503050406030204" pitchFamily="18" charset="0"/>
                        </a:rPr>
                        <m:t>s</m:t>
                      </m:r>
                      <m:r>
                        <m:rPr>
                          <m:sty m:val="p"/>
                        </m:rPr>
                        <a:rPr lang="en-AU" sz="2400" b="0" i="0" smtClean="0">
                          <a:latin typeface="Cambria Math" panose="02040503050406030204" pitchFamily="18" charset="0"/>
                        </a:rPr>
                        <m:t>in</m:t>
                      </m:r>
                      <m:r>
                        <a:rPr lang="en-AU" sz="240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𝐴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4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30" name="Content Placeholder 2">
                <a:extLst>
                  <a:ext uri="{FF2B5EF4-FFF2-40B4-BE49-F238E27FC236}">
                    <a16:creationId xmlns:a16="http://schemas.microsoft.com/office/drawing/2014/main" id="{90B7C383-F806-AAFC-9297-0E4231BE6C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3792890"/>
                <a:ext cx="5758543" cy="101613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ontent Placeholder 2">
                <a:extLst>
                  <a:ext uri="{FF2B5EF4-FFF2-40B4-BE49-F238E27FC236}">
                    <a16:creationId xmlns:a16="http://schemas.microsoft.com/office/drawing/2014/main" id="{256F1D0D-7846-6F98-7334-0F46724D06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58540" y="3822470"/>
                <a:ext cx="6433459" cy="1016131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</m:t>
                          </m:r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</m:t>
                          </m:r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</m:d>
                        </m:e>
                      </m:func>
                      <m:r>
                        <a:rPr lang="en-AU" sz="2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2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num>
                                <m:den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num>
                                <m:den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33" name="Content Placeholder 2">
                <a:extLst>
                  <a:ext uri="{FF2B5EF4-FFF2-40B4-BE49-F238E27FC236}">
                    <a16:creationId xmlns:a16="http://schemas.microsoft.com/office/drawing/2014/main" id="{256F1D0D-7846-6F98-7334-0F46724D06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8540" y="3822470"/>
                <a:ext cx="6433459" cy="10161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EEC9427A-327D-D6BE-3FBB-C886E4C3267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730166"/>
                <a:ext cx="5758543" cy="1016131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func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EEC9427A-327D-D6BE-3FBB-C886E4C326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730166"/>
                <a:ext cx="5758543" cy="10161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B2849661-B807-2680-2E33-0898608E2AB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58542" y="724207"/>
                <a:ext cx="6433458" cy="1016131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i="1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i="1">
                          <a:latin typeface="Cambria Math" panose="02040503050406030204" pitchFamily="18" charset="0"/>
                        </a:rPr>
                        <m:t>=2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num>
                                <m:den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num>
                                <m:den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B2849661-B807-2680-2E33-0898608E2A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8542" y="724207"/>
                <a:ext cx="6433458" cy="10161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5F59AA19-95E0-4BE2-20AB-1043150EEC4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1755785"/>
                <a:ext cx="5758542" cy="1016131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AU" sz="2400">
                          <a:latin typeface="Cambria Math" panose="02040503050406030204" pitchFamily="18" charset="0"/>
                        </a:rPr>
                        <m:t>cos</m:t>
                      </m:r>
                      <m:r>
                        <a:rPr lang="en-AU" sz="240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𝐴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13" name="Content Placeholder 2">
                <a:extLst>
                  <a:ext uri="{FF2B5EF4-FFF2-40B4-BE49-F238E27FC236}">
                    <a16:creationId xmlns:a16="http://schemas.microsoft.com/office/drawing/2014/main" id="{5F59AA19-95E0-4BE2-20AB-1043150EEC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755785"/>
                <a:ext cx="5758542" cy="10161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3B69A229-73EC-C686-DA9E-A6DC850B892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58542" y="1755785"/>
                <a:ext cx="6433457" cy="1016131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i="1">
                          <a:latin typeface="Cambria Math" panose="02040503050406030204" pitchFamily="18" charset="0"/>
                        </a:rPr>
                        <m:t>=2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</m:t>
                          </m:r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num>
                                <m:den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in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num>
                                <m:den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3B69A229-73EC-C686-DA9E-A6DC850B89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8542" y="1755785"/>
                <a:ext cx="6433457" cy="10161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86B43C54-628D-5B7F-F4AF-9D77F4F579B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2767271"/>
                <a:ext cx="5758542" cy="1016131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AU" sz="2400" smtClean="0">
                          <a:latin typeface="Cambria Math" panose="02040503050406030204" pitchFamily="18" charset="0"/>
                        </a:rPr>
                        <m:t>cos</m:t>
                      </m:r>
                      <m:r>
                        <a:rPr lang="en-AU" sz="240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AU" sz="2400" i="1">
                          <a:latin typeface="Cambria Math" panose="02040503050406030204" pitchFamily="18" charset="0"/>
                        </a:rPr>
                        <m:t>𝐴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i="1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86B43C54-628D-5B7F-F4AF-9D77F4F579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767271"/>
                <a:ext cx="5758542" cy="101613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50A103E0-77B5-02C6-8E78-353F7B53761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58542" y="2781404"/>
                <a:ext cx="6433458" cy="1016131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</m:t>
                          </m:r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</m:t>
                          </m:r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i="1">
                          <a:latin typeface="Cambria Math" panose="02040503050406030204" pitchFamily="18" charset="0"/>
                        </a:rPr>
                        <m:t>=2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</m:t>
                          </m:r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num>
                                <m:den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</m:t>
                          </m:r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num>
                                <m:den>
                                  <m:r>
                                    <a:rPr lang="en-AU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br>
                  <a:rPr lang="en-AU" sz="2400" dirty="0"/>
                </a:br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50A103E0-77B5-02C6-8E78-353F7B5376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8542" y="2781404"/>
                <a:ext cx="6433458" cy="101613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2018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B61E3977-7B06-DE46-1B67-B76219879AD4}"/>
              </a:ext>
            </a:extLst>
          </p:cNvPr>
          <p:cNvSpPr txBox="1"/>
          <p:nvPr/>
        </p:nvSpPr>
        <p:spPr>
          <a:xfrm>
            <a:off x="0" y="-6605"/>
            <a:ext cx="2946283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Sadler Ex 9F Q1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9D865B2E-0BC3-01D4-8F6F-D9BC0240C38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293" y="594592"/>
                <a:ext cx="11932080" cy="98445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Express the following as the sum or difference of two “trig” functions </a:t>
                </a:r>
                <a:endParaRPr lang="en-AU" sz="2400" b="0" i="0" dirty="0">
                  <a:latin typeface="Cambria Math" panose="02040503050406030204" pitchFamily="18" charset="0"/>
                </a:endParaRP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en-AU" sz="2400" b="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9D865B2E-0BC3-01D4-8F6F-D9BC0240C3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93" y="594592"/>
                <a:ext cx="11932080" cy="984450"/>
              </a:xfrm>
              <a:prstGeom prst="rect">
                <a:avLst/>
              </a:prstGeom>
              <a:blipFill>
                <a:blip r:embed="rId2"/>
                <a:stretch>
                  <a:fillRect l="-818" t="-869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FD9149C6-C780-1C5D-AFFE-BB2D85E2186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9627" y="1477770"/>
                <a:ext cx="6678714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4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+2</m:t>
                                  </m:r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func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unc>
                            <m:func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4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−2</m:t>
                                  </m:r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func>
                        </m:e>
                      </m:d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FD9149C6-C780-1C5D-AFFE-BB2D85E21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627" y="1477770"/>
                <a:ext cx="6678714" cy="74350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6ECD1510-9170-E67F-4EC8-BD2548EDF98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301752" y="1205141"/>
                <a:ext cx="4890247" cy="596766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AU" sz="1800" smtClean="0">
                          <a:latin typeface="Cambria Math" panose="02040503050406030204" pitchFamily="18" charset="0"/>
                        </a:rPr>
                        <m:t>cos</m:t>
                      </m:r>
                      <m:r>
                        <a:rPr lang="en-AU" sz="180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AU" sz="1800" i="1">
                          <a:latin typeface="Cambria Math" panose="02040503050406030204" pitchFamily="18" charset="0"/>
                        </a:rPr>
                        <m:t>𝐴</m:t>
                      </m:r>
                      <m:func>
                        <m:funcPr>
                          <m:ctrlPr>
                            <a:rPr lang="en-AU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AU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1800" i="1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br>
                  <a:rPr lang="en-AU" sz="1800" dirty="0"/>
                </a:br>
                <a:br>
                  <a:rPr lang="en-AU" sz="1800" b="0" dirty="0"/>
                </a:br>
                <a:endParaRPr lang="en-AU" sz="1800" dirty="0"/>
              </a:p>
            </p:txBody>
          </p:sp>
        </mc:Choice>
        <mc:Fallback xmlns="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6ECD1510-9170-E67F-4EC8-BD2548EDF9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1752" y="1205141"/>
                <a:ext cx="4890247" cy="59676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C1ED207F-C742-72AC-DDE6-66DF84BD44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4791" y="2221271"/>
                <a:ext cx="6678714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4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(5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func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unc>
                            <m:func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4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func>
                        </m:e>
                      </m:d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C1ED207F-C742-72AC-DDE6-66DF84BD44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791" y="2221271"/>
                <a:ext cx="6678714" cy="74350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71954A19-C8B6-375D-4172-387BD90B2BC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4791" y="3095904"/>
                <a:ext cx="6678714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(5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)+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71954A19-C8B6-375D-4172-387BD90B2B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791" y="3095904"/>
                <a:ext cx="6678714" cy="74350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1556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animBg="1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B61E3977-7B06-DE46-1B67-B76219879AD4}"/>
              </a:ext>
            </a:extLst>
          </p:cNvPr>
          <p:cNvSpPr txBox="1"/>
          <p:nvPr/>
        </p:nvSpPr>
        <p:spPr>
          <a:xfrm>
            <a:off x="0" y="-6605"/>
            <a:ext cx="2946283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Sadler Ex 9F Q3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9D865B2E-0BC3-01D4-8F6F-D9BC0240C38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293" y="594592"/>
                <a:ext cx="11932080" cy="98445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Express the following as the sum or difference of two “trig” functions </a:t>
                </a: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en-AU" sz="2400" b="0" dirty="0"/>
              </a:p>
              <a:p>
                <a:pPr marL="457200" indent="-457200" algn="just">
                  <a:buAutoNum type="arabicParenR"/>
                </a:pPr>
                <a:endParaRPr lang="en-AU" sz="240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9D865B2E-0BC3-01D4-8F6F-D9BC0240C3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93" y="594592"/>
                <a:ext cx="11932080" cy="984450"/>
              </a:xfrm>
              <a:prstGeom prst="rect">
                <a:avLst/>
              </a:prstGeom>
              <a:blipFill>
                <a:blip r:embed="rId2"/>
                <a:stretch>
                  <a:fillRect l="-818" t="-869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FD9149C6-C780-1C5D-AFFE-BB2D85E2186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60565" y="1579042"/>
                <a:ext cx="6174706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7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begChr m:val="["/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4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(7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e>
                      </m:d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(7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] </m:t>
                      </m:r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FD9149C6-C780-1C5D-AFFE-BB2D85E21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565" y="1579042"/>
                <a:ext cx="6174706" cy="74350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88962905-3A40-8126-9882-62DB8F255F1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496735" y="973267"/>
                <a:ext cx="4568479" cy="622197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func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br>
                  <a:rPr lang="en-AU" sz="1800" dirty="0"/>
                </a:br>
                <a:br>
                  <a:rPr lang="en-AU" sz="1800" b="0" dirty="0"/>
                </a:br>
                <a:endParaRPr lang="en-AU" sz="1800" dirty="0"/>
              </a:p>
            </p:txBody>
          </p:sp>
        </mc:Choice>
        <mc:Fallback xmlns="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88962905-3A40-8126-9882-62DB8F255F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6735" y="973267"/>
                <a:ext cx="4568479" cy="62219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B80892B4-B181-797C-AEF3-11848A5D21A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5717" y="2563492"/>
                <a:ext cx="6174706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begChr m:val="["/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4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(8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e>
                      </m:d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(6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] </m:t>
                      </m:r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B80892B4-B181-797C-AEF3-11848A5D21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717" y="2563492"/>
                <a:ext cx="6174706" cy="74350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7801ACC7-78F0-110C-3954-909B7302F48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5717" y="3489098"/>
                <a:ext cx="6174706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(8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(6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7801ACC7-78F0-110C-3954-909B7302F4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717" y="3489098"/>
                <a:ext cx="6174706" cy="74350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234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animBg="1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B61E3977-7B06-DE46-1B67-B76219879AD4}"/>
              </a:ext>
            </a:extLst>
          </p:cNvPr>
          <p:cNvSpPr txBox="1"/>
          <p:nvPr/>
        </p:nvSpPr>
        <p:spPr>
          <a:xfrm>
            <a:off x="0" y="-6605"/>
            <a:ext cx="2946283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Sadler Ex 9F Q5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9D865B2E-0BC3-01D4-8F6F-D9BC0240C38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293" y="594592"/>
                <a:ext cx="11932080" cy="98445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Express the following as the product of two “trig” functions </a:t>
                </a:r>
                <a:endParaRPr lang="en-AU" sz="2400" b="0" i="0" dirty="0">
                  <a:latin typeface="Cambria Math" panose="02040503050406030204" pitchFamily="18" charset="0"/>
                </a:endParaRP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en-AU" sz="2400" b="0" dirty="0"/>
              </a:p>
              <a:p>
                <a:pPr marL="457200" indent="-457200" algn="just">
                  <a:buAutoNum type="arabicParenR"/>
                </a:pPr>
                <a:endParaRPr lang="en-AU" sz="240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9D865B2E-0BC3-01D4-8F6F-D9BC0240C3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93" y="594592"/>
                <a:ext cx="11932080" cy="984450"/>
              </a:xfrm>
              <a:prstGeom prst="rect">
                <a:avLst/>
              </a:prstGeom>
              <a:blipFill>
                <a:blip r:embed="rId2"/>
                <a:stretch>
                  <a:fillRect l="-818" t="-869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FD9149C6-C780-1C5D-AFFE-BB2D85E2186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69742" y="2083527"/>
                <a:ext cx="7189959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AU" sz="2400" i="1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FD9149C6-C780-1C5D-AFFE-BB2D85E21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9742" y="2083527"/>
                <a:ext cx="7189959" cy="743501"/>
              </a:xfrm>
              <a:prstGeom prst="rect">
                <a:avLst/>
              </a:prstGeom>
              <a:blipFill>
                <a:blip r:embed="rId3"/>
                <a:stretch>
                  <a:fillRect b="-819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0DBDDC29-0991-7867-2F99-CD7FB3544B1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76464" y="1194652"/>
                <a:ext cx="5004547" cy="728278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18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co</m:t>
                          </m:r>
                          <m:r>
                            <m:rPr>
                              <m:sty m:val="p"/>
                            </m:rPr>
                            <a:rPr lang="en-AU" sz="1800">
                              <a:latin typeface="Cambria Math" panose="02040503050406030204" pitchFamily="18" charset="0"/>
                            </a:rPr>
                            <m:t>s</m:t>
                          </m:r>
                        </m:fName>
                        <m:e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1800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co</m:t>
                          </m:r>
                          <m:r>
                            <m:rPr>
                              <m:sty m:val="p"/>
                            </m:rPr>
                            <a:rPr lang="en-AU" sz="1800">
                              <a:latin typeface="Cambria Math" panose="02040503050406030204" pitchFamily="18" charset="0"/>
                            </a:rPr>
                            <m:t>s</m:t>
                          </m:r>
                        </m:fName>
                        <m:e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18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a:rPr lang="en-AU" sz="18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1800" i="1">
                          <a:latin typeface="Cambria Math" panose="02040503050406030204" pitchFamily="18" charset="0"/>
                        </a:rPr>
                        <m:t>=2</m:t>
                      </m:r>
                      <m:func>
                        <m:funcPr>
                          <m:ctrlPr>
                            <a:rPr lang="en-AU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co</m:t>
                          </m:r>
                          <m:r>
                            <m:rPr>
                              <m:sty m:val="p"/>
                            </m:rPr>
                            <a:rPr lang="en-AU" sz="1800">
                              <a:latin typeface="Cambria Math" panose="02040503050406030204" pitchFamily="18" charset="0"/>
                            </a:rPr>
                            <m:t>s</m:t>
                          </m:r>
                        </m:fName>
                        <m:e>
                          <m:d>
                            <m:dPr>
                              <m:ctrlP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1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18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AU" sz="18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AU" sz="1800" i="1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num>
                                <m:den>
                                  <m:r>
                                    <a:rPr lang="en-AU" sz="18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func>
                        <m:funcPr>
                          <m:ctrlPr>
                            <a:rPr lang="en-AU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1800" b="0" i="0" smtClean="0">
                              <a:latin typeface="Cambria Math" panose="02040503050406030204" pitchFamily="18" charset="0"/>
                            </a:rPr>
                            <m:t>co</m:t>
                          </m:r>
                          <m:r>
                            <m:rPr>
                              <m:sty m:val="p"/>
                            </m:rPr>
                            <a:rPr lang="en-AU" sz="1800">
                              <a:latin typeface="Cambria Math" panose="02040503050406030204" pitchFamily="18" charset="0"/>
                            </a:rPr>
                            <m:t>s</m:t>
                          </m:r>
                        </m:fName>
                        <m:e>
                          <m:d>
                            <m:dPr>
                              <m:ctrlPr>
                                <a:rPr lang="en-AU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1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AU" sz="18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AU" sz="18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AU" sz="1800" i="1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num>
                                <m:den>
                                  <m:r>
                                    <a:rPr lang="en-AU" sz="18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br>
                  <a:rPr lang="en-AU" sz="1800" dirty="0"/>
                </a:br>
                <a:br>
                  <a:rPr lang="en-AU" sz="1800" b="0" dirty="0"/>
                </a:br>
                <a:endParaRPr lang="en-AU" sz="1800" dirty="0"/>
              </a:p>
            </p:txBody>
          </p:sp>
        </mc:Choice>
        <mc:Fallback xmlns="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0DBDDC29-0991-7867-2F99-CD7FB3544B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6464" y="1194652"/>
                <a:ext cx="5004547" cy="72827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1DE13C14-84DD-A835-B3B4-D0EE1393647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7264" y="3054360"/>
                <a:ext cx="6338313" cy="74350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1DE13C14-84DD-A835-B3B4-D0EE139364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264" y="3054360"/>
                <a:ext cx="6338313" cy="74350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60803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animBg="1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23951</TotalTime>
  <Words>1246</Words>
  <Application>Microsoft Office PowerPoint</Application>
  <PresentationFormat>Widescreen</PresentationFormat>
  <Paragraphs>152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Cambria Math</vt:lpstr>
      <vt:lpstr>Office Theme</vt:lpstr>
      <vt:lpstr>Trigonometrical Identities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Sadler Ex 9F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Vectors</dc:title>
  <dc:creator>Microsoft account</dc:creator>
  <cp:lastModifiedBy>TAN Mei Yi [Harrisdale Senior High School]</cp:lastModifiedBy>
  <cp:revision>408</cp:revision>
  <dcterms:created xsi:type="dcterms:W3CDTF">2022-03-14T04:08:53Z</dcterms:created>
  <dcterms:modified xsi:type="dcterms:W3CDTF">2022-07-22T01:46:24Z</dcterms:modified>
</cp:coreProperties>
</file>