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443" r:id="rId3"/>
    <p:sldId id="281" r:id="rId4"/>
    <p:sldId id="444" r:id="rId5"/>
    <p:sldId id="445" r:id="rId6"/>
    <p:sldId id="446" r:id="rId7"/>
    <p:sldId id="447" r:id="rId8"/>
    <p:sldId id="448" r:id="rId9"/>
    <p:sldId id="449" r:id="rId10"/>
    <p:sldId id="450" r:id="rId11"/>
    <p:sldId id="433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166" autoAdjust="0"/>
    <p:restoredTop sz="94660"/>
  </p:normalViewPr>
  <p:slideViewPr>
    <p:cSldViewPr snapToGrid="0">
      <p:cViewPr varScale="1">
        <p:scale>
          <a:sx n="85" d="100"/>
          <a:sy n="85" d="100"/>
        </p:scale>
        <p:origin x="42" y="22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BCB17-BF99-45B6-A39E-19EA12C01EB9}" type="datetimeFigureOut">
              <a:rPr lang="en-AU" smtClean="0"/>
              <a:t>15/06/2022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BDC61-D20F-4A07-AEE1-598661BE214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909529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BCB17-BF99-45B6-A39E-19EA12C01EB9}" type="datetimeFigureOut">
              <a:rPr lang="en-AU" smtClean="0"/>
              <a:t>15/06/2022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BDC61-D20F-4A07-AEE1-598661BE214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5820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BCB17-BF99-45B6-A39E-19EA12C01EB9}" type="datetimeFigureOut">
              <a:rPr lang="en-AU" smtClean="0"/>
              <a:t>15/06/2022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BDC61-D20F-4A07-AEE1-598661BE214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639830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BCB17-BF99-45B6-A39E-19EA12C01EB9}" type="datetimeFigureOut">
              <a:rPr lang="en-AU" smtClean="0"/>
              <a:t>15/06/2022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BDC61-D20F-4A07-AEE1-598661BE214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890897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BCB17-BF99-45B6-A39E-19EA12C01EB9}" type="datetimeFigureOut">
              <a:rPr lang="en-AU" smtClean="0"/>
              <a:t>15/06/2022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BDC61-D20F-4A07-AEE1-598661BE214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977881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BCB17-BF99-45B6-A39E-19EA12C01EB9}" type="datetimeFigureOut">
              <a:rPr lang="en-AU" smtClean="0"/>
              <a:t>15/06/2022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BDC61-D20F-4A07-AEE1-598661BE214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12423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BCB17-BF99-45B6-A39E-19EA12C01EB9}" type="datetimeFigureOut">
              <a:rPr lang="en-AU" smtClean="0"/>
              <a:t>15/06/2022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BDC61-D20F-4A07-AEE1-598661BE214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993675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BCB17-BF99-45B6-A39E-19EA12C01EB9}" type="datetimeFigureOut">
              <a:rPr lang="en-AU" smtClean="0"/>
              <a:t>15/06/2022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BDC61-D20F-4A07-AEE1-598661BE214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192296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BCB17-BF99-45B6-A39E-19EA12C01EB9}" type="datetimeFigureOut">
              <a:rPr lang="en-AU" smtClean="0"/>
              <a:t>15/06/2022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BDC61-D20F-4A07-AEE1-598661BE214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137730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BCB17-BF99-45B6-A39E-19EA12C01EB9}" type="datetimeFigureOut">
              <a:rPr lang="en-AU" smtClean="0"/>
              <a:t>15/06/2022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BDC61-D20F-4A07-AEE1-598661BE214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727223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BCB17-BF99-45B6-A39E-19EA12C01EB9}" type="datetimeFigureOut">
              <a:rPr lang="en-AU" smtClean="0"/>
              <a:t>15/06/2022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BDC61-D20F-4A07-AEE1-598661BE214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379264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CBCB17-BF99-45B6-A39E-19EA12C01EB9}" type="datetimeFigureOut">
              <a:rPr lang="en-AU" smtClean="0"/>
              <a:t>15/06/2022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7BDC61-D20F-4A07-AEE1-598661BE214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509650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58.png"/><Relationship Id="rId7" Type="http://schemas.openxmlformats.org/officeDocument/2006/relationships/image" Target="../media/image62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.jpe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Relationship Id="rId9" Type="http://schemas.openxmlformats.org/officeDocument/2006/relationships/image" Target="../media/image4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Relationship Id="rId9" Type="http://schemas.openxmlformats.org/officeDocument/2006/relationships/image" Target="../media/image5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683126-2673-4BB3-82D9-C0E06B6BD6D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b="1" dirty="0"/>
              <a:t>Trigonometrical Identities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1EC27EF-A28E-4528-B10F-73C539F254C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AU"/>
              <a:t>Pythagorean </a:t>
            </a:r>
            <a:r>
              <a:rPr lang="en-AU" dirty="0"/>
              <a:t>Identities</a:t>
            </a:r>
          </a:p>
        </p:txBody>
      </p:sp>
    </p:spTree>
    <p:extLst>
      <p:ext uri="{BB962C8B-B14F-4D97-AF65-F5344CB8AC3E}">
        <p14:creationId xmlns:p14="http://schemas.microsoft.com/office/powerpoint/2010/main" val="40693883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F9E208A8-F3B5-438E-82E4-AA5407C3C503}"/>
              </a:ext>
            </a:extLst>
          </p:cNvPr>
          <p:cNvSpPr txBox="1"/>
          <p:nvPr/>
        </p:nvSpPr>
        <p:spPr>
          <a:xfrm>
            <a:off x="0" y="-6605"/>
            <a:ext cx="3197162" cy="584775"/>
          </a:xfrm>
          <a:prstGeom prst="homePlate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tx1"/>
                </a:solidFill>
              </a:rPr>
              <a:t>Sadler Ex 9A Q12</a:t>
            </a:r>
            <a:endParaRPr lang="en-AU" sz="3200" b="1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Content Placeholder 2"/>
              <p:cNvSpPr txBox="1">
                <a:spLocks/>
              </p:cNvSpPr>
              <p:nvPr/>
            </p:nvSpPr>
            <p:spPr>
              <a:xfrm>
                <a:off x="-1" y="734526"/>
                <a:ext cx="9547857" cy="83622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AU" sz="2400" b="0" dirty="0"/>
                  <a:t>Prove: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func>
                          <m:funcPr>
                            <m:ctrlPr>
                              <a:rPr lang="en-AU" sz="2400" b="0" i="1" smtClean="0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AU" sz="2400" b="0" i="0" smtClean="0">
                                <a:latin typeface="Cambria Math" panose="02040503050406030204" pitchFamily="18" charset="0"/>
                              </a:rPr>
                              <m:t>sin</m:t>
                            </m:r>
                          </m:fName>
                          <m:e>
                            <m:r>
                              <a:rPr lang="en-AU" sz="2400" b="0" i="1" smtClean="0"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</m:func>
                      </m:num>
                      <m:den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1−</m:t>
                        </m:r>
                        <m:func>
                          <m:funcPr>
                            <m:ctrlPr>
                              <a:rPr lang="en-AU" sz="2400" b="0" i="1" smtClean="0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AU" sz="2400" b="0" i="0" smtClean="0">
                                <a:latin typeface="Cambria Math" panose="02040503050406030204" pitchFamily="18" charset="0"/>
                              </a:rPr>
                              <m:t>cos</m:t>
                            </m:r>
                          </m:fName>
                          <m:e>
                            <m:r>
                              <a:rPr lang="en-AU" sz="2400" b="0" i="1" smtClean="0"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</m:func>
                      </m:den>
                    </m:f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func>
                          <m:funcPr>
                            <m:ctrlPr>
                              <a:rPr lang="en-AU" sz="2400" b="0" i="1" smtClean="0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AU" sz="2400" b="0" i="0" smtClean="0">
                                <a:latin typeface="Cambria Math" panose="02040503050406030204" pitchFamily="18" charset="0"/>
                              </a:rPr>
                              <m:t>cos</m:t>
                            </m:r>
                          </m:fName>
                          <m:e>
                            <m:r>
                              <a:rPr lang="en-AU" sz="2400" b="0" i="1" smtClean="0"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</m:func>
                      </m:num>
                      <m:den>
                        <m:func>
                          <m:funcPr>
                            <m:ctrlPr>
                              <a:rPr lang="en-AU" sz="2400" b="0" i="1" smtClean="0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AU" sz="2400" b="0" i="0" smtClean="0">
                                <a:latin typeface="Cambria Math" panose="02040503050406030204" pitchFamily="18" charset="0"/>
                              </a:rPr>
                              <m:t>sin</m:t>
                            </m:r>
                          </m:fName>
                          <m:e>
                            <m:r>
                              <a:rPr lang="en-AU" sz="2400" b="0" i="1" smtClean="0"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</m:func>
                      </m:den>
                    </m:f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func>
                          <m:funcPr>
                            <m:ctrlPr>
                              <a:rPr lang="en-AU" sz="2400" b="0" i="1" smtClean="0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AU" sz="2400" b="0" i="0" smtClean="0">
                                <a:latin typeface="Cambria Math" panose="02040503050406030204" pitchFamily="18" charset="0"/>
                              </a:rPr>
                              <m:t>sin</m:t>
                            </m:r>
                          </m:fName>
                          <m:e>
                            <m:r>
                              <a:rPr lang="en-AU" sz="2400" b="0" i="1" smtClean="0"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</m:func>
                      </m:den>
                    </m:f>
                  </m:oMath>
                </a14:m>
                <a:endParaRPr lang="en-AU" sz="2400" dirty="0"/>
              </a:p>
            </p:txBody>
          </p:sp>
        </mc:Choice>
        <mc:Fallback xmlns="">
          <p:sp>
            <p:nvSpPr>
              <p:cNvPr id="11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" y="734526"/>
                <a:ext cx="9547857" cy="836221"/>
              </a:xfrm>
              <a:prstGeom prst="rect">
                <a:avLst/>
              </a:prstGeom>
              <a:blipFill>
                <a:blip r:embed="rId2"/>
                <a:stretch>
                  <a:fillRect l="-958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BD39AF86-31DC-734C-5DBD-7934E24DD292}"/>
              </a:ext>
            </a:extLst>
          </p:cNvPr>
          <p:cNvSpPr txBox="1">
            <a:spLocks/>
          </p:cNvSpPr>
          <p:nvPr/>
        </p:nvSpPr>
        <p:spPr>
          <a:xfrm>
            <a:off x="-1" y="1452774"/>
            <a:ext cx="2053193" cy="5113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AU" sz="2400" b="1" dirty="0"/>
              <a:t>Proof: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Content Placeholder 2">
                <a:extLst>
                  <a:ext uri="{FF2B5EF4-FFF2-40B4-BE49-F238E27FC236}">
                    <a16:creationId xmlns:a16="http://schemas.microsoft.com/office/drawing/2014/main" id="{E4AFFCCF-0A88-512E-F184-9D96C86FE6D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9480" y="1964144"/>
                <a:ext cx="6345986" cy="729604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AU" sz="2000" b="0" dirty="0"/>
                  <a:t>LHS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func>
                          <m:funcPr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AU" sz="2000">
                                <a:latin typeface="Cambria Math" panose="02040503050406030204" pitchFamily="18" charset="0"/>
                              </a:rPr>
                              <m:t>sin</m:t>
                            </m:r>
                          </m:fName>
                          <m:e>
                            <m:r>
                              <a:rPr lang="en-AU" sz="2000" i="1"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</m:func>
                      </m:num>
                      <m:den>
                        <m:r>
                          <a:rPr lang="en-AU" sz="2000" i="1">
                            <a:latin typeface="Cambria Math" panose="02040503050406030204" pitchFamily="18" charset="0"/>
                          </a:rPr>
                          <m:t>1−</m:t>
                        </m:r>
                        <m:func>
                          <m:funcPr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AU" sz="2000">
                                <a:latin typeface="Cambria Math" panose="02040503050406030204" pitchFamily="18" charset="0"/>
                              </a:rPr>
                              <m:t>cos</m:t>
                            </m:r>
                          </m:fName>
                          <m:e>
                            <m:r>
                              <a:rPr lang="en-AU" sz="2000" i="1"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</m:func>
                      </m:den>
                    </m:f>
                    <m:r>
                      <a:rPr lang="en-AU" sz="2000" i="1"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func>
                          <m:funcPr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AU" sz="2000">
                                <a:latin typeface="Cambria Math" panose="02040503050406030204" pitchFamily="18" charset="0"/>
                              </a:rPr>
                              <m:t>cos</m:t>
                            </m:r>
                          </m:fName>
                          <m:e>
                            <m:r>
                              <a:rPr lang="en-AU" sz="2000" i="1"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</m:func>
                      </m:num>
                      <m:den>
                        <m:func>
                          <m:funcPr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AU" sz="2000">
                                <a:latin typeface="Cambria Math" panose="02040503050406030204" pitchFamily="18" charset="0"/>
                              </a:rPr>
                              <m:t>sin</m:t>
                            </m:r>
                          </m:fName>
                          <m:e>
                            <m:r>
                              <a:rPr lang="en-AU" sz="2000" i="1"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</m:func>
                      </m:den>
                    </m:f>
                  </m:oMath>
                </a14:m>
                <a:endParaRPr lang="en-AU" sz="2000" dirty="0"/>
              </a:p>
            </p:txBody>
          </p:sp>
        </mc:Choice>
        <mc:Fallback xmlns="">
          <p:sp>
            <p:nvSpPr>
              <p:cNvPr id="27" name="Content Placeholder 2">
                <a:extLst>
                  <a:ext uri="{FF2B5EF4-FFF2-40B4-BE49-F238E27FC236}">
                    <a16:creationId xmlns:a16="http://schemas.microsoft.com/office/drawing/2014/main" id="{E4AFFCCF-0A88-512E-F184-9D96C86FE6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480" y="1964144"/>
                <a:ext cx="6345986" cy="729604"/>
              </a:xfrm>
              <a:prstGeom prst="rect">
                <a:avLst/>
              </a:prstGeom>
              <a:blipFill>
                <a:blip r:embed="rId3"/>
                <a:stretch>
                  <a:fillRect l="-961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Content Placeholder 2">
                <a:extLst>
                  <a:ext uri="{FF2B5EF4-FFF2-40B4-BE49-F238E27FC236}">
                    <a16:creationId xmlns:a16="http://schemas.microsoft.com/office/drawing/2014/main" id="{3D882F55-5D70-CE68-24EF-A966ECA965D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9480" y="2569937"/>
                <a:ext cx="3672266" cy="729604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func>
                            <m:funcPr>
                              <m:ctrl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sSup>
                                <m:sSupPr>
                                  <m:ctrlP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AU" sz="2000" b="0" i="0" smtClean="0">
                                      <a:latin typeface="Cambria Math" panose="02040503050406030204" pitchFamily="18" charset="0"/>
                                    </a:rPr>
                                    <m:t>sin</m:t>
                                  </m:r>
                                </m:e>
                                <m:sup>
                                  <m: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fNam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</m:e>
                          </m:func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func>
                            <m:funcPr>
                              <m:ctrl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AU" sz="2000" b="0" i="0" smtClean="0">
                                  <a:latin typeface="Cambria Math" panose="02040503050406030204" pitchFamily="18" charset="0"/>
                                </a:rPr>
                                <m:t>cos</m:t>
                              </m:r>
                            </m:fNam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</m:e>
                          </m:func>
                          <m:d>
                            <m:dPr>
                              <m:ctrl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1−</m:t>
                              </m:r>
                              <m:func>
                                <m:funcPr>
                                  <m:ctrlP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AU" sz="2000" b="0" i="0" smtClean="0">
                                      <a:latin typeface="Cambria Math" panose="02040503050406030204" pitchFamily="18" charset="0"/>
                                    </a:rPr>
                                    <m:t>cos</m:t>
                                  </m:r>
                                </m:fName>
                                <m:e>
                                  <m: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  <m:t>𝜃</m:t>
                                  </m:r>
                                </m:e>
                              </m:func>
                            </m:e>
                          </m:d>
                        </m:num>
                        <m:den>
                          <m:func>
                            <m:funcPr>
                              <m:ctrl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AU" sz="2000" b="0" i="0" smtClean="0"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</m:e>
                          </m:func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(1−</m:t>
                          </m:r>
                          <m:func>
                            <m:funcPr>
                              <m:ctrl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AU" sz="2000" b="0" i="0" smtClean="0">
                                  <a:latin typeface="Cambria Math" panose="02040503050406030204" pitchFamily="18" charset="0"/>
                                </a:rPr>
                                <m:t>cos</m:t>
                              </m:r>
                            </m:fNam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</m:e>
                          </m:func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20" name="Content Placeholder 2">
                <a:extLst>
                  <a:ext uri="{FF2B5EF4-FFF2-40B4-BE49-F238E27FC236}">
                    <a16:creationId xmlns:a16="http://schemas.microsoft.com/office/drawing/2014/main" id="{3D882F55-5D70-CE68-24EF-A966ECA965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480" y="2569937"/>
                <a:ext cx="3672266" cy="72960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Content Placeholder 2">
                <a:extLst>
                  <a:ext uri="{FF2B5EF4-FFF2-40B4-BE49-F238E27FC236}">
                    <a16:creationId xmlns:a16="http://schemas.microsoft.com/office/drawing/2014/main" id="{D2216616-C220-5F9B-88D7-45AB3826E97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-42716" y="3451941"/>
                <a:ext cx="3672266" cy="729604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func>
                            <m:funcPr>
                              <m:ctrl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sSup>
                                <m:sSupPr>
                                  <m:ctrlP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AU" sz="2000" b="0" i="0" smtClean="0">
                                      <a:latin typeface="Cambria Math" panose="02040503050406030204" pitchFamily="18" charset="0"/>
                                    </a:rPr>
                                    <m:t>sin</m:t>
                                  </m:r>
                                </m:e>
                                <m:sup>
                                  <m: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fNam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</m:e>
                          </m:func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func>
                            <m:funcPr>
                              <m:ctrl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AU" sz="2000" b="0" i="0" smtClean="0">
                                  <a:latin typeface="Cambria Math" panose="02040503050406030204" pitchFamily="18" charset="0"/>
                                </a:rPr>
                                <m:t>cos</m:t>
                              </m:r>
                            </m:fNam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</m:e>
                          </m:func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func>
                            <m:funcPr>
                              <m:ctrl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sSup>
                                <m:sSupPr>
                                  <m:ctrlP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AU" sz="2000" b="0" i="0" smtClean="0">
                                      <a:latin typeface="Cambria Math" panose="02040503050406030204" pitchFamily="18" charset="0"/>
                                    </a:rPr>
                                    <m:t>cos</m:t>
                                  </m:r>
                                </m:e>
                                <m:sup>
                                  <m: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fNam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</m:e>
                          </m:func>
                        </m:num>
                        <m:den>
                          <m:func>
                            <m:funcPr>
                              <m:ctrl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AU" sz="2000" b="0" i="0" smtClean="0"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</m:e>
                          </m:func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(1−</m:t>
                          </m:r>
                          <m:func>
                            <m:funcPr>
                              <m:ctrl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AU" sz="2000" b="0" i="0" smtClean="0">
                                  <a:latin typeface="Cambria Math" panose="02040503050406030204" pitchFamily="18" charset="0"/>
                                </a:rPr>
                                <m:t>cos</m:t>
                              </m:r>
                            </m:fNam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</m:e>
                          </m:func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8" name="Content Placeholder 2">
                <a:extLst>
                  <a:ext uri="{FF2B5EF4-FFF2-40B4-BE49-F238E27FC236}">
                    <a16:creationId xmlns:a16="http://schemas.microsoft.com/office/drawing/2014/main" id="{D2216616-C220-5F9B-88D7-45AB3826E9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42716" y="3451941"/>
                <a:ext cx="3672266" cy="72960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Content Placeholder 2">
                <a:extLst>
                  <a:ext uri="{FF2B5EF4-FFF2-40B4-BE49-F238E27FC236}">
                    <a16:creationId xmlns:a16="http://schemas.microsoft.com/office/drawing/2014/main" id="{B3E1AC4B-9090-D908-0165-D60DD1540A2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-323207" y="4210140"/>
                <a:ext cx="3672266" cy="729604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1−</m:t>
                          </m:r>
                          <m:func>
                            <m:funcPr>
                              <m:ctrl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AU" sz="2000" b="0" i="0" smtClean="0">
                                  <a:latin typeface="Cambria Math" panose="02040503050406030204" pitchFamily="18" charset="0"/>
                                </a:rPr>
                                <m:t>cos</m:t>
                              </m:r>
                            </m:fNam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</m:e>
                          </m:func>
                        </m:num>
                        <m:den>
                          <m:func>
                            <m:funcPr>
                              <m:ctrl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AU" sz="2000" b="0" i="0" smtClean="0"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</m:e>
                          </m:func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(1−</m:t>
                          </m:r>
                          <m:func>
                            <m:funcPr>
                              <m:ctrl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AU" sz="2000" b="0" i="0" smtClean="0">
                                  <a:latin typeface="Cambria Math" panose="02040503050406030204" pitchFamily="18" charset="0"/>
                                </a:rPr>
                                <m:t>cos</m:t>
                              </m:r>
                            </m:fNam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</m:e>
                          </m:func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9" name="Content Placeholder 2">
                <a:extLst>
                  <a:ext uri="{FF2B5EF4-FFF2-40B4-BE49-F238E27FC236}">
                    <a16:creationId xmlns:a16="http://schemas.microsoft.com/office/drawing/2014/main" id="{B3E1AC4B-9090-D908-0165-D60DD1540A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323207" y="4210140"/>
                <a:ext cx="3672266" cy="729604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Content Placeholder 2">
                <a:extLst>
                  <a:ext uri="{FF2B5EF4-FFF2-40B4-BE49-F238E27FC236}">
                    <a16:creationId xmlns:a16="http://schemas.microsoft.com/office/drawing/2014/main" id="{1E46D8CC-E169-B53B-C638-99D91A68813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-226906" y="4968339"/>
                <a:ext cx="2386685" cy="729604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func>
                            <m:funcPr>
                              <m:ctrl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AU" sz="2000" b="0" i="0" smtClean="0"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</m:e>
                          </m:func>
                        </m:den>
                      </m:f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10" name="Content Placeholder 2">
                <a:extLst>
                  <a:ext uri="{FF2B5EF4-FFF2-40B4-BE49-F238E27FC236}">
                    <a16:creationId xmlns:a16="http://schemas.microsoft.com/office/drawing/2014/main" id="{1E46D8CC-E169-B53B-C638-99D91A6881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226906" y="4968339"/>
                <a:ext cx="2386685" cy="729604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Content Placeholder 2">
                <a:extLst>
                  <a:ext uri="{FF2B5EF4-FFF2-40B4-BE49-F238E27FC236}">
                    <a16:creationId xmlns:a16="http://schemas.microsoft.com/office/drawing/2014/main" id="{4CA6CE2A-E595-38E7-82D8-87E5773378C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43030" y="5828854"/>
                <a:ext cx="3086520" cy="46777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 xmlns:m="http://schemas.openxmlformats.org/officeDocument/2006/math"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𝑅𝐻𝑆</m:t>
                    </m:r>
                  </m:oMath>
                </a14:m>
                <a:r>
                  <a:rPr lang="en-AU" sz="2000" dirty="0"/>
                  <a:t> (Proved)</a:t>
                </a:r>
              </a:p>
            </p:txBody>
          </p:sp>
        </mc:Choice>
        <mc:Fallback xmlns="">
          <p:sp>
            <p:nvSpPr>
              <p:cNvPr id="12" name="Content Placeholder 2">
                <a:extLst>
                  <a:ext uri="{FF2B5EF4-FFF2-40B4-BE49-F238E27FC236}">
                    <a16:creationId xmlns:a16="http://schemas.microsoft.com/office/drawing/2014/main" id="{4CA6CE2A-E595-38E7-82D8-87E5773378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3030" y="5828854"/>
                <a:ext cx="3086520" cy="467770"/>
              </a:xfrm>
              <a:prstGeom prst="rect">
                <a:avLst/>
              </a:prstGeom>
              <a:blipFill>
                <a:blip r:embed="rId8"/>
                <a:stretch>
                  <a:fillRect t="-12987" b="-1299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22275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7" grpId="0"/>
      <p:bldP spid="20" grpId="0"/>
      <p:bldP spid="8" grpId="0"/>
      <p:bldP spid="9" grpId="0"/>
      <p:bldP spid="10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F9E208A8-F3B5-438E-82E4-AA5407C3C503}"/>
              </a:ext>
            </a:extLst>
          </p:cNvPr>
          <p:cNvSpPr txBox="1"/>
          <p:nvPr/>
        </p:nvSpPr>
        <p:spPr>
          <a:xfrm>
            <a:off x="0" y="-6605"/>
            <a:ext cx="3961403" cy="584775"/>
          </a:xfrm>
          <a:prstGeom prst="homePlate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tx1"/>
                </a:solidFill>
              </a:rPr>
              <a:t>Independent Practice</a:t>
            </a:r>
            <a:endParaRPr lang="en-AU" sz="3200" b="1" dirty="0">
              <a:solidFill>
                <a:schemeClr val="tx1"/>
              </a:solidFill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B5F9BA6B-65E9-BE1C-88A0-A84C1894DD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197" y="578170"/>
            <a:ext cx="8543925" cy="1325563"/>
          </a:xfrm>
        </p:spPr>
        <p:txBody>
          <a:bodyPr>
            <a:normAutofit/>
          </a:bodyPr>
          <a:lstStyle/>
          <a:p>
            <a:r>
              <a:rPr lang="en-US" sz="3600">
                <a:latin typeface="+mn-lt"/>
              </a:rPr>
              <a:t>Sadler Ex 9A</a:t>
            </a:r>
            <a:endParaRPr lang="en-US" sz="36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5785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F9E208A8-F3B5-438E-82E4-AA5407C3C503}"/>
              </a:ext>
            </a:extLst>
          </p:cNvPr>
          <p:cNvSpPr txBox="1"/>
          <p:nvPr/>
        </p:nvSpPr>
        <p:spPr>
          <a:xfrm>
            <a:off x="0" y="-6605"/>
            <a:ext cx="4624506" cy="584775"/>
          </a:xfrm>
          <a:prstGeom prst="homePlate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tx1"/>
                </a:solidFill>
              </a:rPr>
              <a:t>The Pythagorean Identity</a:t>
            </a:r>
            <a:endParaRPr lang="en-AU" sz="3200" b="1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Content Placeholder 2"/>
              <p:cNvSpPr txBox="1">
                <a:spLocks/>
              </p:cNvSpPr>
              <p:nvPr/>
            </p:nvSpPr>
            <p:spPr>
              <a:xfrm>
                <a:off x="1" y="734526"/>
                <a:ext cx="5948246" cy="12690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AU" sz="2400" dirty="0"/>
                  <a:t>By Pythagoras theorem,</a:t>
                </a:r>
              </a:p>
              <a:p>
                <a:pPr marL="0" indent="0" algn="just">
                  <a:buNone/>
                </a:pPr>
                <a:endParaRPr lang="en-AU" sz="2400" dirty="0"/>
              </a:p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𝑂</m:t>
                      </m:r>
                      <m:sSup>
                        <m:sSup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p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𝑂</m:t>
                      </m:r>
                      <m:sSup>
                        <m:sSup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𝑀</m:t>
                          </m:r>
                        </m:e>
                        <m:sup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𝑀</m:t>
                      </m:r>
                      <m:sSup>
                        <m:sSup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p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br>
                  <a:rPr lang="en-AU" sz="2400" b="0" dirty="0"/>
                </a:br>
                <a:endParaRPr lang="en-AU" sz="2400" dirty="0"/>
              </a:p>
            </p:txBody>
          </p:sp>
        </mc:Choice>
        <mc:Fallback xmlns="">
          <p:sp>
            <p:nvSpPr>
              <p:cNvPr id="11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" y="734526"/>
                <a:ext cx="5948246" cy="1269086"/>
              </a:xfrm>
              <a:prstGeom prst="rect">
                <a:avLst/>
              </a:prstGeom>
              <a:blipFill>
                <a:blip r:embed="rId2"/>
                <a:stretch>
                  <a:fillRect l="-1537" t="-6699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4" name="Group 13">
            <a:extLst>
              <a:ext uri="{FF2B5EF4-FFF2-40B4-BE49-F238E27FC236}">
                <a16:creationId xmlns:a16="http://schemas.microsoft.com/office/drawing/2014/main" id="{8EC2C142-49D3-B59E-E69D-D9CB26369D92}"/>
              </a:ext>
            </a:extLst>
          </p:cNvPr>
          <p:cNvGrpSpPr/>
          <p:nvPr/>
        </p:nvGrpSpPr>
        <p:grpSpPr>
          <a:xfrm>
            <a:off x="5948246" y="450348"/>
            <a:ext cx="5957304" cy="5957304"/>
            <a:chOff x="5948246" y="450348"/>
            <a:chExt cx="5957304" cy="5957304"/>
          </a:xfrm>
        </p:grpSpPr>
        <p:pic>
          <p:nvPicPr>
            <p:cNvPr id="15" name="Picture 4">
              <a:extLst>
                <a:ext uri="{FF2B5EF4-FFF2-40B4-BE49-F238E27FC236}">
                  <a16:creationId xmlns:a16="http://schemas.microsoft.com/office/drawing/2014/main" id="{A0CEA451-8147-3048-7369-FB6ADE94869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8246" y="450348"/>
              <a:ext cx="5957304" cy="59573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067190B-DEBC-C28A-1614-8DF23DAD77F6}"/>
                </a:ext>
              </a:extLst>
            </p:cNvPr>
            <p:cNvSpPr txBox="1"/>
            <p:nvPr/>
          </p:nvSpPr>
          <p:spPr>
            <a:xfrm>
              <a:off x="8559490" y="3395380"/>
              <a:ext cx="42191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solidFill>
                    <a:srgbClr val="002060"/>
                  </a:solidFill>
                </a:rPr>
                <a:t>O</a:t>
              </a:r>
              <a:endParaRPr lang="en-AU" sz="2800" dirty="0">
                <a:solidFill>
                  <a:srgbClr val="002060"/>
                </a:solidFill>
              </a:endParaRPr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DEA6CF9E-6A40-D939-DBBF-8A0B5C192C47}"/>
                </a:ext>
              </a:extLst>
            </p:cNvPr>
            <p:cNvCxnSpPr/>
            <p:nvPr/>
          </p:nvCxnSpPr>
          <p:spPr>
            <a:xfrm flipV="1">
              <a:off x="8926898" y="1772816"/>
              <a:ext cx="1224808" cy="1656184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C18C9F45-9CE2-C6E1-C3C1-B7862C94D10D}"/>
                </a:ext>
              </a:extLst>
            </p:cNvPr>
            <p:cNvSpPr txBox="1"/>
            <p:nvPr/>
          </p:nvSpPr>
          <p:spPr>
            <a:xfrm>
              <a:off x="9171894" y="2229000"/>
              <a:ext cx="36740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solidFill>
                    <a:srgbClr val="002060"/>
                  </a:solidFill>
                </a:rPr>
                <a:t>1</a:t>
              </a:r>
              <a:endParaRPr lang="en-AU" sz="2800" dirty="0">
                <a:solidFill>
                  <a:srgbClr val="002060"/>
                </a:solidFill>
              </a:endParaRPr>
            </a:p>
          </p:txBody>
        </p:sp>
      </p:grpSp>
      <p:sp>
        <p:nvSpPr>
          <p:cNvPr id="19" name="Arc 18">
            <a:extLst>
              <a:ext uri="{FF2B5EF4-FFF2-40B4-BE49-F238E27FC236}">
                <a16:creationId xmlns:a16="http://schemas.microsoft.com/office/drawing/2014/main" id="{935D04F1-2820-BCB5-18EC-EF63894182A2}"/>
              </a:ext>
            </a:extLst>
          </p:cNvPr>
          <p:cNvSpPr/>
          <p:nvPr/>
        </p:nvSpPr>
        <p:spPr>
          <a:xfrm>
            <a:off x="8743194" y="2971800"/>
            <a:ext cx="914400" cy="914400"/>
          </a:xfrm>
          <a:prstGeom prst="arc">
            <a:avLst>
              <a:gd name="adj1" fmla="val 16756357"/>
              <a:gd name="adj2" fmla="val 0"/>
            </a:avLst>
          </a:prstGeom>
          <a:ln>
            <a:head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D0FAF72E-BDE4-C409-DF04-CB71ADF7DEBB}"/>
                  </a:ext>
                </a:extLst>
              </p:cNvPr>
              <p:cNvSpPr txBox="1"/>
              <p:nvPr/>
            </p:nvSpPr>
            <p:spPr>
              <a:xfrm>
                <a:off x="9441967" y="2648634"/>
                <a:ext cx="562077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0" i="1" smtClean="0">
                          <a:latin typeface="Cambria Math" panose="02040503050406030204" pitchFamily="18" charset="0"/>
                        </a:rPr>
                        <m:t>𝜃</m:t>
                      </m:r>
                    </m:oMath>
                  </m:oMathPara>
                </a14:m>
                <a:endParaRPr lang="en-AU" sz="3600" dirty="0"/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D0FAF72E-BDE4-C409-DF04-CB71ADF7DE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41967" y="2648634"/>
                <a:ext cx="562077" cy="64633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35C303D3-AD1D-7287-2421-EB49EB766158}"/>
              </a:ext>
            </a:extLst>
          </p:cNvPr>
          <p:cNvCxnSpPr/>
          <p:nvPr/>
        </p:nvCxnSpPr>
        <p:spPr>
          <a:xfrm flipH="1">
            <a:off x="8945293" y="3425309"/>
            <a:ext cx="1245765" cy="0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9C4AE8D3-37A9-7A23-E111-7E8432FE5534}"/>
                  </a:ext>
                </a:extLst>
              </p:cNvPr>
              <p:cNvSpPr txBox="1"/>
              <p:nvPr/>
            </p:nvSpPr>
            <p:spPr>
              <a:xfrm>
                <a:off x="9125586" y="3412189"/>
                <a:ext cx="112505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AU" sz="24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 b="0" i="0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AU" sz="24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AU" sz="24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  <m:t>𝜃</m:t>
                          </m:r>
                          <m:r>
                            <a:rPr lang="en-AU" sz="24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func>
                    </m:oMath>
                  </m:oMathPara>
                </a14:m>
                <a:endParaRPr lang="en-AU" sz="2400" dirty="0">
                  <a:solidFill>
                    <a:srgbClr val="7030A0"/>
                  </a:solidFill>
                </a:endParaRPr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9C4AE8D3-37A9-7A23-E111-7E8432FE55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25586" y="3412189"/>
                <a:ext cx="1125052" cy="461665"/>
              </a:xfrm>
              <a:prstGeom prst="rect">
                <a:avLst/>
              </a:prstGeom>
              <a:blipFill>
                <a:blip r:embed="rId5"/>
                <a:stretch>
                  <a:fillRect r="-541" b="-18667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0590AA5-53D8-9167-C0B8-EA47E3843311}"/>
              </a:ext>
            </a:extLst>
          </p:cNvPr>
          <p:cNvCxnSpPr/>
          <p:nvPr/>
        </p:nvCxnSpPr>
        <p:spPr>
          <a:xfrm>
            <a:off x="10164508" y="1769125"/>
            <a:ext cx="0" cy="1656184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1019E8F6-C658-A364-9634-B8DB56A08D53}"/>
                  </a:ext>
                </a:extLst>
              </p:cNvPr>
              <p:cNvSpPr txBox="1"/>
              <p:nvPr/>
            </p:nvSpPr>
            <p:spPr>
              <a:xfrm>
                <a:off x="10125889" y="2533243"/>
                <a:ext cx="108177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AU" sz="24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400" b="0" i="0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AU" sz="24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AU" sz="24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𝜃</m:t>
                          </m:r>
                          <m:r>
                            <a:rPr lang="en-AU" sz="24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func>
                    </m:oMath>
                  </m:oMathPara>
                </a14:m>
                <a:endParaRPr lang="en-AU" sz="2400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1019E8F6-C658-A364-9634-B8DB56A08D5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25889" y="2533243"/>
                <a:ext cx="1081771" cy="461665"/>
              </a:xfrm>
              <a:prstGeom prst="rect">
                <a:avLst/>
              </a:prstGeom>
              <a:blipFill>
                <a:blip r:embed="rId6"/>
                <a:stretch>
                  <a:fillRect r="-1124" b="-18667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TextBox 24">
            <a:extLst>
              <a:ext uri="{FF2B5EF4-FFF2-40B4-BE49-F238E27FC236}">
                <a16:creationId xmlns:a16="http://schemas.microsoft.com/office/drawing/2014/main" id="{C60C786F-AA17-0FAF-3843-6E8AFEA8DE1F}"/>
              </a:ext>
            </a:extLst>
          </p:cNvPr>
          <p:cNvSpPr txBox="1"/>
          <p:nvPr/>
        </p:nvSpPr>
        <p:spPr>
          <a:xfrm>
            <a:off x="10164162" y="1371533"/>
            <a:ext cx="3706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002060"/>
                </a:solidFill>
              </a:rPr>
              <a:t>P</a:t>
            </a:r>
            <a:endParaRPr lang="en-AU" sz="2800" dirty="0">
              <a:solidFill>
                <a:srgbClr val="002060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FCB34EE-2994-2187-412F-BCE72D942C88}"/>
              </a:ext>
            </a:extLst>
          </p:cNvPr>
          <p:cNvSpPr txBox="1"/>
          <p:nvPr/>
        </p:nvSpPr>
        <p:spPr>
          <a:xfrm>
            <a:off x="10084937" y="3339515"/>
            <a:ext cx="4924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002060"/>
                </a:solidFill>
              </a:rPr>
              <a:t>M</a:t>
            </a:r>
            <a:endParaRPr lang="en-AU" sz="2800" dirty="0">
              <a:solidFill>
                <a:srgbClr val="00206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Content Placeholder 2">
                <a:extLst>
                  <a:ext uri="{FF2B5EF4-FFF2-40B4-BE49-F238E27FC236}">
                    <a16:creationId xmlns:a16="http://schemas.microsoft.com/office/drawing/2014/main" id="{13D7FDE2-B57C-FAF1-A094-ADC13653054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41650" y="2103447"/>
                <a:ext cx="5948246" cy="52322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1=</m:t>
                      </m:r>
                      <m:sSup>
                        <m:sSup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unc>
                                <m:funcPr>
                                  <m:ctrlPr>
                                    <a:rPr lang="en-AU" sz="2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AU" sz="2400" b="0" i="0" smtClean="0">
                                      <a:latin typeface="Cambria Math" panose="02040503050406030204" pitchFamily="18" charset="0"/>
                                    </a:rPr>
                                    <m:t>cos</m:t>
                                  </m:r>
                                </m:fName>
                                <m:e>
                                  <m:d>
                                    <m:dPr>
                                      <m:ctrlPr>
                                        <a:rPr lang="en-AU" sz="24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AU" sz="2400" b="0" i="1" smtClean="0">
                                          <a:latin typeface="Cambria Math" panose="02040503050406030204" pitchFamily="18" charset="0"/>
                                        </a:rPr>
                                        <m:t>𝜃</m:t>
                                      </m:r>
                                    </m:e>
                                  </m:d>
                                </m:e>
                              </m:func>
                            </m:e>
                          </m:d>
                        </m:e>
                        <m:sup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unc>
                                <m:funcPr>
                                  <m:ctrlPr>
                                    <a:rPr lang="en-AU" sz="2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AU" sz="2400" b="0" i="0" smtClean="0">
                                      <a:latin typeface="Cambria Math" panose="02040503050406030204" pitchFamily="18" charset="0"/>
                                    </a:rPr>
                                    <m:t>sin</m:t>
                                  </m:r>
                                </m:fName>
                                <m:e>
                                  <m:d>
                                    <m:dPr>
                                      <m:ctrlPr>
                                        <a:rPr lang="en-AU" sz="24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AU" sz="2400" b="0" i="1" smtClean="0">
                                          <a:latin typeface="Cambria Math" panose="02040503050406030204" pitchFamily="18" charset="0"/>
                                        </a:rPr>
                                        <m:t>𝜃</m:t>
                                      </m:r>
                                    </m:e>
                                  </m:d>
                                </m:e>
                              </m:func>
                            </m:e>
                          </m:d>
                        </m:e>
                        <m:sup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br>
                  <a:rPr lang="en-AU" sz="2400" b="0" dirty="0"/>
                </a:br>
                <a:endParaRPr lang="en-AU" sz="2400" dirty="0"/>
              </a:p>
            </p:txBody>
          </p:sp>
        </mc:Choice>
        <mc:Fallback xmlns="">
          <p:sp>
            <p:nvSpPr>
              <p:cNvPr id="27" name="Content Placeholder 2">
                <a:extLst>
                  <a:ext uri="{FF2B5EF4-FFF2-40B4-BE49-F238E27FC236}">
                    <a16:creationId xmlns:a16="http://schemas.microsoft.com/office/drawing/2014/main" id="{13D7FDE2-B57C-FAF1-A094-ADC1365305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650" y="2103447"/>
                <a:ext cx="5948246" cy="52322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Content Placeholder 2">
                <a:extLst>
                  <a:ext uri="{FF2B5EF4-FFF2-40B4-BE49-F238E27FC236}">
                    <a16:creationId xmlns:a16="http://schemas.microsoft.com/office/drawing/2014/main" id="{76D00E62-12A1-0B50-9A51-1452AEA8729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70825" y="2733298"/>
                <a:ext cx="5948246" cy="52322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∴</m:t>
                      </m:r>
                      <m:func>
                        <m:func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p>
                            <m:sSupPr>
                              <m:ctrlP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AU" sz="2400" b="0" i="0" smtClean="0"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e>
                            <m:sup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fName>
                        <m:e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𝜃</m:t>
                          </m:r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func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func>
                        <m:funcPr>
                          <m:ctrlPr>
                            <a:rPr lang="en-AU" sz="24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p>
                            <m:sSupPr>
                              <m:ctrlP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AU" sz="2400" b="0" i="0" smtClean="0">
                                  <a:latin typeface="Cambria Math" panose="02040503050406030204" pitchFamily="18" charset="0"/>
                                </a:rPr>
                                <m:t>cos</m:t>
                              </m:r>
                            </m:e>
                            <m:sup>
                              <m:r>
                                <a:rPr lang="en-AU" sz="24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fName>
                        <m:e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AU" sz="2400" b="0" i="1" smtClean="0">
                              <a:latin typeface="Cambria Math" panose="02040503050406030204" pitchFamily="18" charset="0"/>
                            </a:rPr>
                            <m:t>𝜃</m:t>
                          </m:r>
                        </m:e>
                      </m:func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)=1</m:t>
                      </m:r>
                    </m:oMath>
                  </m:oMathPara>
                </a14:m>
                <a:br>
                  <a:rPr lang="en-AU" sz="2400" b="0" dirty="0"/>
                </a:br>
                <a:endParaRPr lang="en-AU" sz="2400" dirty="0"/>
              </a:p>
            </p:txBody>
          </p:sp>
        </mc:Choice>
        <mc:Fallback xmlns="">
          <p:sp>
            <p:nvSpPr>
              <p:cNvPr id="28" name="Content Placeholder 2">
                <a:extLst>
                  <a:ext uri="{FF2B5EF4-FFF2-40B4-BE49-F238E27FC236}">
                    <a16:creationId xmlns:a16="http://schemas.microsoft.com/office/drawing/2014/main" id="{76D00E62-12A1-0B50-9A51-1452AEA872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0825" y="2733298"/>
                <a:ext cx="5948246" cy="52322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8665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9" grpId="0" animBg="1"/>
      <p:bldP spid="20" grpId="0"/>
      <p:bldP spid="22" grpId="0"/>
      <p:bldP spid="24" grpId="0"/>
      <p:bldP spid="25" grpId="0"/>
      <p:bldP spid="26" grpId="0"/>
      <p:bldP spid="27" grpId="0"/>
      <p:bldP spid="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F9E208A8-F3B5-438E-82E4-AA5407C3C503}"/>
              </a:ext>
            </a:extLst>
          </p:cNvPr>
          <p:cNvSpPr txBox="1"/>
          <p:nvPr/>
        </p:nvSpPr>
        <p:spPr>
          <a:xfrm>
            <a:off x="0" y="-6605"/>
            <a:ext cx="4374440" cy="584775"/>
          </a:xfrm>
          <a:prstGeom prst="homePlate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tx1"/>
                </a:solidFill>
              </a:rPr>
              <a:t>Proving Other identities</a:t>
            </a:r>
            <a:endParaRPr lang="en-AU" sz="3200" b="1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Content Placeholder 2"/>
              <p:cNvSpPr txBox="1">
                <a:spLocks/>
              </p:cNvSpPr>
              <p:nvPr/>
            </p:nvSpPr>
            <p:spPr>
              <a:xfrm>
                <a:off x="-1" y="734527"/>
                <a:ext cx="9547857" cy="51137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AU" sz="2400" b="0" dirty="0"/>
                  <a:t>Prove: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AU" sz="2400" b="0" i="0" smtClean="0">
                            <a:latin typeface="Cambria Math" panose="02040503050406030204" pitchFamily="18" charset="0"/>
                          </a:rPr>
                          <m:t>tan</m:t>
                        </m:r>
                      </m:fName>
                      <m:e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</m:func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−</m:t>
                    </m:r>
                    <m:func>
                      <m:func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AU" sz="2400" b="0" i="0" smtClean="0"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</m:func>
                    <m:func>
                      <m:func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AU" sz="2400" b="0" i="0" smtClean="0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</m:func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p>
                          <m:sSupPr>
                            <m:ctrlPr>
                              <a:rPr lang="en-AU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AU" sz="2400" b="0" i="0" smtClean="0">
                                <a:latin typeface="Cambria Math" panose="02040503050406030204" pitchFamily="18" charset="0"/>
                              </a:rPr>
                              <m:t>sin</m:t>
                            </m:r>
                          </m:e>
                          <m:sup>
                            <m:r>
                              <a:rPr lang="en-AU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fName>
                      <m:e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</m:func>
                    <m:func>
                      <m:func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AU" sz="2400" b="0" i="0" smtClean="0">
                            <a:latin typeface="Cambria Math" panose="02040503050406030204" pitchFamily="18" charset="0"/>
                          </a:rPr>
                          <m:t>tan</m:t>
                        </m:r>
                      </m:fName>
                      <m:e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</m:func>
                  </m:oMath>
                </a14:m>
                <a:endParaRPr lang="en-AU" sz="2400" dirty="0"/>
              </a:p>
            </p:txBody>
          </p:sp>
        </mc:Choice>
        <mc:Fallback xmlns="">
          <p:sp>
            <p:nvSpPr>
              <p:cNvPr id="11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" y="734527"/>
                <a:ext cx="9547857" cy="511370"/>
              </a:xfrm>
              <a:prstGeom prst="rect">
                <a:avLst/>
              </a:prstGeom>
              <a:blipFill>
                <a:blip r:embed="rId2"/>
                <a:stretch>
                  <a:fillRect l="-958" t="-16667" b="-9524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BD39AF86-31DC-734C-5DBD-7934E24DD292}"/>
              </a:ext>
            </a:extLst>
          </p:cNvPr>
          <p:cNvSpPr txBox="1">
            <a:spLocks/>
          </p:cNvSpPr>
          <p:nvPr/>
        </p:nvSpPr>
        <p:spPr>
          <a:xfrm>
            <a:off x="0" y="1190956"/>
            <a:ext cx="2053193" cy="5113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AU" sz="2400" b="1" dirty="0"/>
              <a:t>Proof: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Content Placeholder 2">
                <a:extLst>
                  <a:ext uri="{FF2B5EF4-FFF2-40B4-BE49-F238E27FC236}">
                    <a16:creationId xmlns:a16="http://schemas.microsoft.com/office/drawing/2014/main" id="{E4AFFCCF-0A88-512E-F184-9D96C86FE6D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61563" y="1620723"/>
                <a:ext cx="6345986" cy="729604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AU" sz="2000" b="0" dirty="0"/>
                  <a:t>LHS=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AU" sz="20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AU" sz="2000" b="0" i="0" smtClean="0">
                            <a:latin typeface="Cambria Math" panose="02040503050406030204" pitchFamily="18" charset="0"/>
                          </a:rPr>
                          <m:t>tan</m:t>
                        </m:r>
                      </m:fName>
                      <m:e>
                        <m:r>
                          <a:rPr lang="en-AU" sz="2000" b="0" i="1" smtClean="0"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</m:func>
                    <m:r>
                      <a:rPr lang="en-AU" sz="2000" i="1">
                        <a:latin typeface="Cambria Math" panose="02040503050406030204" pitchFamily="18" charset="0"/>
                      </a:rPr>
                      <m:t>−</m:t>
                    </m:r>
                    <m:func>
                      <m:funcPr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AU" sz="2000"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r>
                          <a:rPr lang="en-AU" sz="2000" i="1"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</m:func>
                    <m:func>
                      <m:funcPr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AU" sz="2000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r>
                          <a:rPr lang="en-AU" sz="2000" i="1"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</m:func>
                  </m:oMath>
                </a14:m>
                <a:endParaRPr lang="en-AU" sz="2000" dirty="0"/>
              </a:p>
            </p:txBody>
          </p:sp>
        </mc:Choice>
        <mc:Fallback xmlns="">
          <p:sp>
            <p:nvSpPr>
              <p:cNvPr id="27" name="Content Placeholder 2">
                <a:extLst>
                  <a:ext uri="{FF2B5EF4-FFF2-40B4-BE49-F238E27FC236}">
                    <a16:creationId xmlns:a16="http://schemas.microsoft.com/office/drawing/2014/main" id="{E4AFFCCF-0A88-512E-F184-9D96C86FE6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563" y="1620723"/>
                <a:ext cx="6345986" cy="729604"/>
              </a:xfrm>
              <a:prstGeom prst="rect">
                <a:avLst/>
              </a:prstGeom>
              <a:blipFill>
                <a:blip r:embed="rId3"/>
                <a:stretch>
                  <a:fillRect l="-1057" t="-9167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Content Placeholder 2">
                <a:extLst>
                  <a:ext uri="{FF2B5EF4-FFF2-40B4-BE49-F238E27FC236}">
                    <a16:creationId xmlns:a16="http://schemas.microsoft.com/office/drawing/2014/main" id="{3D882F55-5D70-CE68-24EF-A966ECA965D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4561" y="1989917"/>
                <a:ext cx="3672266" cy="729604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func>
                            <m:funcPr>
                              <m:ctrl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AU" sz="2000" b="0" i="0" smtClean="0"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</m:e>
                          </m:func>
                        </m:num>
                        <m:den>
                          <m:func>
                            <m:funcPr>
                              <m:ctrl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AU" sz="2000" b="0" i="0" smtClean="0">
                                  <a:latin typeface="Cambria Math" panose="02040503050406030204" pitchFamily="18" charset="0"/>
                                </a:rPr>
                                <m:t>cos</m:t>
                              </m:r>
                            </m:fNam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</m:e>
                          </m:func>
                        </m:den>
                      </m:f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−</m:t>
                      </m:r>
                      <m:func>
                        <m:funcPr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00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AU" sz="2000" i="1">
                              <a:latin typeface="Cambria Math" panose="02040503050406030204" pitchFamily="18" charset="0"/>
                            </a:rPr>
                            <m:t>𝜃</m:t>
                          </m:r>
                        </m:e>
                      </m:func>
                      <m:func>
                        <m:funcPr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00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AU" sz="2000" i="1">
                              <a:latin typeface="Cambria Math" panose="02040503050406030204" pitchFamily="18" charset="0"/>
                            </a:rPr>
                            <m:t>𝜃</m:t>
                          </m:r>
                        </m:e>
                      </m:func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20" name="Content Placeholder 2">
                <a:extLst>
                  <a:ext uri="{FF2B5EF4-FFF2-40B4-BE49-F238E27FC236}">
                    <a16:creationId xmlns:a16="http://schemas.microsoft.com/office/drawing/2014/main" id="{3D882F55-5D70-CE68-24EF-A966ECA965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561" y="1989917"/>
                <a:ext cx="3672266" cy="72960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Content Placeholder 2">
                <a:extLst>
                  <a:ext uri="{FF2B5EF4-FFF2-40B4-BE49-F238E27FC236}">
                    <a16:creationId xmlns:a16="http://schemas.microsoft.com/office/drawing/2014/main" id="{22DC8D49-EEC4-7110-8CE9-A7127D93CCD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47699" y="2709128"/>
                <a:ext cx="3172993" cy="797068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func>
                            <m:funcPr>
                              <m:ctrl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AU" sz="2000" b="0" i="0" smtClean="0"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</m:e>
                          </m:func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func>
                            <m:funcPr>
                              <m:ctrl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AU" sz="2000" b="0" i="0" smtClean="0"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</m:e>
                          </m:func>
                          <m:func>
                            <m:funcPr>
                              <m:ctrl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sSup>
                                <m:sSupPr>
                                  <m:ctrlP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AU" sz="2000" b="0" i="0" smtClean="0">
                                      <a:latin typeface="Cambria Math" panose="02040503050406030204" pitchFamily="18" charset="0"/>
                                    </a:rPr>
                                    <m:t>cos</m:t>
                                  </m:r>
                                </m:e>
                                <m:sup>
                                  <m: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fNam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</m:e>
                          </m:func>
                        </m:num>
                        <m:den>
                          <m:func>
                            <m:funcPr>
                              <m:ctrl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AU" sz="2000" b="0" i="0" smtClean="0">
                                  <a:latin typeface="Cambria Math" panose="02040503050406030204" pitchFamily="18" charset="0"/>
                                </a:rPr>
                                <m:t>cos</m:t>
                              </m:r>
                            </m:fNam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</m:e>
                          </m:func>
                        </m:den>
                      </m:f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21" name="Content Placeholder 2">
                <a:extLst>
                  <a:ext uri="{FF2B5EF4-FFF2-40B4-BE49-F238E27FC236}">
                    <a16:creationId xmlns:a16="http://schemas.microsoft.com/office/drawing/2014/main" id="{22DC8D49-EEC4-7110-8CE9-A7127D93CC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7699" y="2709128"/>
                <a:ext cx="3172993" cy="79706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Content Placeholder 2">
                <a:extLst>
                  <a:ext uri="{FF2B5EF4-FFF2-40B4-BE49-F238E27FC236}">
                    <a16:creationId xmlns:a16="http://schemas.microsoft.com/office/drawing/2014/main" id="{01E4AA66-4C7F-EA48-435C-1673F4A079D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84198" y="3496359"/>
                <a:ext cx="3172993" cy="797068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func>
                            <m:funcPr>
                              <m:ctrl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AU" sz="2000" b="0" i="0" smtClean="0"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</m:e>
                          </m:func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(1−</m:t>
                          </m:r>
                          <m:func>
                            <m:funcPr>
                              <m:ctrl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sSup>
                                <m:sSupPr>
                                  <m:ctrlP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AU" sz="2000" b="0" i="0" smtClean="0">
                                      <a:latin typeface="Cambria Math" panose="02040503050406030204" pitchFamily="18" charset="0"/>
                                    </a:rPr>
                                    <m:t>cos</m:t>
                                  </m:r>
                                </m:e>
                                <m:sup>
                                  <m: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fNam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</m:e>
                          </m:func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func>
                            <m:funcPr>
                              <m:ctrl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AU" sz="2000" b="0" i="0" smtClean="0">
                                  <a:latin typeface="Cambria Math" panose="02040503050406030204" pitchFamily="18" charset="0"/>
                                </a:rPr>
                                <m:t>cos</m:t>
                              </m:r>
                            </m:fNam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</m:e>
                          </m:func>
                        </m:den>
                      </m:f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35" name="Content Placeholder 2">
                <a:extLst>
                  <a:ext uri="{FF2B5EF4-FFF2-40B4-BE49-F238E27FC236}">
                    <a16:creationId xmlns:a16="http://schemas.microsoft.com/office/drawing/2014/main" id="{01E4AA66-4C7F-EA48-435C-1673F4A079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4198" y="3496359"/>
                <a:ext cx="3172993" cy="797068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Content Placeholder 2">
                <a:extLst>
                  <a:ext uri="{FF2B5EF4-FFF2-40B4-BE49-F238E27FC236}">
                    <a16:creationId xmlns:a16="http://schemas.microsoft.com/office/drawing/2014/main" id="{14A76186-7330-EEC5-32F7-C11796C076A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9074" y="4283034"/>
                <a:ext cx="3172993" cy="797068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func>
                            <m:funcPr>
                              <m:ctrl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AU" sz="2000" b="0" i="0" smtClean="0"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</m:e>
                          </m:func>
                        </m:num>
                        <m:den>
                          <m:func>
                            <m:funcPr>
                              <m:ctrl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AU" sz="2000" b="0" i="0" smtClean="0">
                                  <a:latin typeface="Cambria Math" panose="02040503050406030204" pitchFamily="18" charset="0"/>
                                </a:rPr>
                                <m:t>cos</m:t>
                              </m:r>
                            </m:fNam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</m:e>
                          </m:func>
                        </m:den>
                      </m:f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(</m:t>
                      </m:r>
                      <m:func>
                        <m:funcPr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p>
                            <m:sSupPr>
                              <m:ctrl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AU" sz="2000" b="0" i="0" smtClean="0"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e>
                            <m:sup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fName>
                        <m:e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𝜃</m:t>
                          </m:r>
                        </m:e>
                      </m:func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36" name="Content Placeholder 2">
                <a:extLst>
                  <a:ext uri="{FF2B5EF4-FFF2-40B4-BE49-F238E27FC236}">
                    <a16:creationId xmlns:a16="http://schemas.microsoft.com/office/drawing/2014/main" id="{14A76186-7330-EEC5-32F7-C11796C076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074" y="4283034"/>
                <a:ext cx="3172993" cy="797068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Content Placeholder 2">
                <a:extLst>
                  <a:ext uri="{FF2B5EF4-FFF2-40B4-BE49-F238E27FC236}">
                    <a16:creationId xmlns:a16="http://schemas.microsoft.com/office/drawing/2014/main" id="{69F7612F-2F1C-02F6-8ED7-0DF0F82F7D9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4561" y="5110888"/>
                <a:ext cx="3172993" cy="797068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000" b="0" i="0" smtClean="0">
                              <a:latin typeface="Cambria Math" panose="02040503050406030204" pitchFamily="18" charset="0"/>
                            </a:rPr>
                            <m:t>tan</m:t>
                          </m:r>
                        </m:fName>
                        <m:e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𝜃</m:t>
                          </m:r>
                        </m:e>
                      </m:func>
                      <m:func>
                        <m:funcPr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p>
                            <m:sSupPr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AU" sz="2000"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e>
                            <m:sup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fName>
                        <m:e>
                          <m:r>
                            <a:rPr lang="en-AU" sz="2000" i="1">
                              <a:latin typeface="Cambria Math" panose="02040503050406030204" pitchFamily="18" charset="0"/>
                            </a:rPr>
                            <m:t>𝜃</m:t>
                          </m:r>
                        </m:e>
                      </m:func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37" name="Content Placeholder 2">
                <a:extLst>
                  <a:ext uri="{FF2B5EF4-FFF2-40B4-BE49-F238E27FC236}">
                    <a16:creationId xmlns:a16="http://schemas.microsoft.com/office/drawing/2014/main" id="{69F7612F-2F1C-02F6-8ED7-0DF0F82F7D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561" y="5110888"/>
                <a:ext cx="3172993" cy="797068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Content Placeholder 2">
                <a:extLst>
                  <a:ext uri="{FF2B5EF4-FFF2-40B4-BE49-F238E27FC236}">
                    <a16:creationId xmlns:a16="http://schemas.microsoft.com/office/drawing/2014/main" id="{D13F23A6-BE76-A0AD-F166-61B650DFFAC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46997" y="5653369"/>
                <a:ext cx="3086520" cy="46777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 xmlns:m="http://schemas.openxmlformats.org/officeDocument/2006/math"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𝑅𝐻𝑆</m:t>
                    </m:r>
                  </m:oMath>
                </a14:m>
                <a:r>
                  <a:rPr lang="en-AU" sz="2000" dirty="0"/>
                  <a:t> (Proved)</a:t>
                </a:r>
              </a:p>
            </p:txBody>
          </p:sp>
        </mc:Choice>
        <mc:Fallback xmlns="">
          <p:sp>
            <p:nvSpPr>
              <p:cNvPr id="38" name="Content Placeholder 2">
                <a:extLst>
                  <a:ext uri="{FF2B5EF4-FFF2-40B4-BE49-F238E27FC236}">
                    <a16:creationId xmlns:a16="http://schemas.microsoft.com/office/drawing/2014/main" id="{D13F23A6-BE76-A0AD-F166-61B650DFFA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6997" y="5653369"/>
                <a:ext cx="3086520" cy="467770"/>
              </a:xfrm>
              <a:prstGeom prst="rect">
                <a:avLst/>
              </a:prstGeom>
              <a:blipFill>
                <a:blip r:embed="rId9"/>
                <a:stretch>
                  <a:fillRect t="-12987" b="-1299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CA4EEDBB-CA6C-EA06-CDF7-876580180837}"/>
              </a:ext>
            </a:extLst>
          </p:cNvPr>
          <p:cNvSpPr txBox="1">
            <a:spLocks/>
          </p:cNvSpPr>
          <p:nvPr/>
        </p:nvSpPr>
        <p:spPr>
          <a:xfrm>
            <a:off x="216163" y="6247338"/>
            <a:ext cx="10769870" cy="467770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AU" sz="2000" dirty="0"/>
              <a:t>Note: Better to start on the side that is more “complicated” and attempt to simplify it.</a:t>
            </a:r>
          </a:p>
        </p:txBody>
      </p:sp>
    </p:spTree>
    <p:extLst>
      <p:ext uri="{BB962C8B-B14F-4D97-AF65-F5344CB8AC3E}">
        <p14:creationId xmlns:p14="http://schemas.microsoft.com/office/powerpoint/2010/main" val="2521854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7" grpId="0"/>
      <p:bldP spid="20" grpId="0"/>
      <p:bldP spid="21" grpId="0"/>
      <p:bldP spid="35" grpId="0"/>
      <p:bldP spid="36" grpId="0"/>
      <p:bldP spid="37" grpId="0"/>
      <p:bldP spid="38" grpId="0"/>
      <p:bldP spid="3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F9E208A8-F3B5-438E-82E4-AA5407C3C503}"/>
              </a:ext>
            </a:extLst>
          </p:cNvPr>
          <p:cNvSpPr txBox="1"/>
          <p:nvPr/>
        </p:nvSpPr>
        <p:spPr>
          <a:xfrm>
            <a:off x="0" y="-6605"/>
            <a:ext cx="4374440" cy="584775"/>
          </a:xfrm>
          <a:prstGeom prst="homePlate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tx1"/>
                </a:solidFill>
              </a:rPr>
              <a:t>Proving Other identities</a:t>
            </a:r>
            <a:endParaRPr lang="en-AU" sz="3200" b="1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Content Placeholder 2"/>
              <p:cNvSpPr txBox="1">
                <a:spLocks/>
              </p:cNvSpPr>
              <p:nvPr/>
            </p:nvSpPr>
            <p:spPr>
              <a:xfrm>
                <a:off x="-1" y="734527"/>
                <a:ext cx="9547857" cy="51137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AU" sz="2400" b="0" dirty="0"/>
                  <a:t>Prove: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AU" sz="2400" b="0" i="0" smtClean="0">
                            <a:latin typeface="Cambria Math" panose="02040503050406030204" pitchFamily="18" charset="0"/>
                          </a:rPr>
                          <m:t>tan</m:t>
                        </m:r>
                      </m:fName>
                      <m:e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</m:func>
                    <m:func>
                      <m:func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AU" sz="2400" b="0" i="0" smtClean="0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</m:func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−</m:t>
                    </m:r>
                    <m:func>
                      <m:func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p>
                          <m:sSupPr>
                            <m:ctrlPr>
                              <a:rPr lang="en-AU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AU" sz="2400" b="0" i="0" smtClean="0">
                                <a:latin typeface="Cambria Math" panose="02040503050406030204" pitchFamily="18" charset="0"/>
                              </a:rPr>
                              <m:t>sin</m:t>
                            </m:r>
                          </m:e>
                          <m:sup>
                            <m:r>
                              <a:rPr lang="en-AU" sz="2400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sup>
                        </m:sSup>
                      </m:fName>
                      <m:e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</m:func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AU" sz="2400" b="0" i="0" smtClean="0"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</m:func>
                    <m:func>
                      <m:func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p>
                          <m:sSupPr>
                            <m:ctrlPr>
                              <a:rPr lang="en-AU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AU" sz="2400" b="0" i="0" smtClean="0">
                                <a:latin typeface="Cambria Math" panose="02040503050406030204" pitchFamily="18" charset="0"/>
                              </a:rPr>
                              <m:t>cos</m:t>
                            </m:r>
                          </m:e>
                          <m:sup>
                            <m:r>
                              <a:rPr lang="en-AU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fName>
                      <m:e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</m:func>
                  </m:oMath>
                </a14:m>
                <a:r>
                  <a:rPr lang="en-AU" sz="2400" dirty="0"/>
                  <a:t> </a:t>
                </a:r>
              </a:p>
            </p:txBody>
          </p:sp>
        </mc:Choice>
        <mc:Fallback xmlns="">
          <p:sp>
            <p:nvSpPr>
              <p:cNvPr id="11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" y="734527"/>
                <a:ext cx="9547857" cy="511370"/>
              </a:xfrm>
              <a:prstGeom prst="rect">
                <a:avLst/>
              </a:prstGeom>
              <a:blipFill>
                <a:blip r:embed="rId2"/>
                <a:stretch>
                  <a:fillRect l="-958" t="-16667" b="-9524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BD39AF86-31DC-734C-5DBD-7934E24DD292}"/>
              </a:ext>
            </a:extLst>
          </p:cNvPr>
          <p:cNvSpPr txBox="1">
            <a:spLocks/>
          </p:cNvSpPr>
          <p:nvPr/>
        </p:nvSpPr>
        <p:spPr>
          <a:xfrm>
            <a:off x="0" y="1190956"/>
            <a:ext cx="2053193" cy="5113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AU" sz="2400" b="1" dirty="0"/>
              <a:t>Proof: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Content Placeholder 2">
                <a:extLst>
                  <a:ext uri="{FF2B5EF4-FFF2-40B4-BE49-F238E27FC236}">
                    <a16:creationId xmlns:a16="http://schemas.microsoft.com/office/drawing/2014/main" id="{E4AFFCCF-0A88-512E-F184-9D96C86FE6D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61563" y="1620723"/>
                <a:ext cx="6345986" cy="729604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AU" sz="2000" b="0" dirty="0"/>
                  <a:t>LHS=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AU" sz="20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AU" sz="2000" b="0" i="0" smtClean="0">
                            <a:latin typeface="Cambria Math" panose="02040503050406030204" pitchFamily="18" charset="0"/>
                          </a:rPr>
                          <m:t>tan</m:t>
                        </m:r>
                      </m:fName>
                      <m:e>
                        <m:r>
                          <a:rPr lang="en-AU" sz="2000" b="0" i="1" smtClean="0"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</m:func>
                    <m:func>
                      <m:funcPr>
                        <m:ctrlPr>
                          <a:rPr lang="en-AU" sz="20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AU" sz="2000" b="0" i="0" smtClean="0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r>
                          <a:rPr lang="en-AU" sz="2000" b="0" i="1" smtClean="0"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</m:func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−</m:t>
                    </m:r>
                    <m:func>
                      <m:funcPr>
                        <m:ctrlPr>
                          <a:rPr lang="en-AU" sz="20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p>
                          <m:sSupPr>
                            <m:ctrlPr>
                              <a:rPr lang="en-AU" sz="20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AU" sz="2000" b="0" i="0" smtClean="0">
                                <a:latin typeface="Cambria Math" panose="02040503050406030204" pitchFamily="18" charset="0"/>
                              </a:rPr>
                              <m:t>sin</m:t>
                            </m:r>
                          </m:e>
                          <m:sup>
                            <m:r>
                              <a:rPr lang="en-AU" sz="2000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sup>
                        </m:sSup>
                      </m:fName>
                      <m:e>
                        <m:r>
                          <a:rPr lang="en-AU" sz="2000" b="0" i="1" smtClean="0"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</m:func>
                  </m:oMath>
                </a14:m>
                <a:endParaRPr lang="en-AU" sz="2000" dirty="0"/>
              </a:p>
            </p:txBody>
          </p:sp>
        </mc:Choice>
        <mc:Fallback xmlns="">
          <p:sp>
            <p:nvSpPr>
              <p:cNvPr id="27" name="Content Placeholder 2">
                <a:extLst>
                  <a:ext uri="{FF2B5EF4-FFF2-40B4-BE49-F238E27FC236}">
                    <a16:creationId xmlns:a16="http://schemas.microsoft.com/office/drawing/2014/main" id="{E4AFFCCF-0A88-512E-F184-9D96C86FE6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563" y="1620723"/>
                <a:ext cx="6345986" cy="729604"/>
              </a:xfrm>
              <a:prstGeom prst="rect">
                <a:avLst/>
              </a:prstGeom>
              <a:blipFill>
                <a:blip r:embed="rId3"/>
                <a:stretch>
                  <a:fillRect l="-1057" t="-9167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Content Placeholder 2">
                <a:extLst>
                  <a:ext uri="{FF2B5EF4-FFF2-40B4-BE49-F238E27FC236}">
                    <a16:creationId xmlns:a16="http://schemas.microsoft.com/office/drawing/2014/main" id="{3D882F55-5D70-CE68-24EF-A966ECA965D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9481" y="1989917"/>
                <a:ext cx="3672266" cy="729604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func>
                            <m:funcPr>
                              <m:ctrl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AU" sz="2000" b="0" i="0" smtClean="0"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</m:e>
                          </m:func>
                        </m:num>
                        <m:den>
                          <m:func>
                            <m:funcPr>
                              <m:ctrl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AU" sz="2000" b="0" i="0" smtClean="0">
                                  <a:latin typeface="Cambria Math" panose="02040503050406030204" pitchFamily="18" charset="0"/>
                                </a:rPr>
                                <m:t>cos</m:t>
                              </m:r>
                            </m:fNam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</m:e>
                          </m:func>
                        </m:den>
                      </m:f>
                      <m:d>
                        <m:dPr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unc>
                            <m:funcPr>
                              <m:ctrl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AU" sz="2000" b="0" i="0" smtClean="0">
                                  <a:latin typeface="Cambria Math" panose="02040503050406030204" pitchFamily="18" charset="0"/>
                                </a:rPr>
                                <m:t>cos</m:t>
                              </m:r>
                            </m:fNam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</m:e>
                          </m:func>
                        </m:e>
                      </m:d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−</m:t>
                      </m:r>
                      <m:func>
                        <m:funcPr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p>
                            <m:sSupPr>
                              <m:ctrl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AU" sz="2000" b="0" i="0" smtClean="0"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e>
                            <m:sup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p>
                          </m:sSup>
                        </m:fName>
                        <m:e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𝜃</m:t>
                          </m:r>
                        </m:e>
                      </m:func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20" name="Content Placeholder 2">
                <a:extLst>
                  <a:ext uri="{FF2B5EF4-FFF2-40B4-BE49-F238E27FC236}">
                    <a16:creationId xmlns:a16="http://schemas.microsoft.com/office/drawing/2014/main" id="{3D882F55-5D70-CE68-24EF-A966ECA965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481" y="1989917"/>
                <a:ext cx="3672266" cy="72960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Content Placeholder 2">
                <a:extLst>
                  <a:ext uri="{FF2B5EF4-FFF2-40B4-BE49-F238E27FC236}">
                    <a16:creationId xmlns:a16="http://schemas.microsoft.com/office/drawing/2014/main" id="{22DC8D49-EEC4-7110-8CE9-A7127D93CCD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-337710" y="2799574"/>
                <a:ext cx="3672266" cy="46777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000" b="0" i="0" smtClean="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𝜃</m:t>
                          </m:r>
                        </m:e>
                      </m:func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−</m:t>
                      </m:r>
                      <m:func>
                        <m:funcPr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p>
                            <m:sSupPr>
                              <m:ctrl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AU" sz="2000" b="0" i="0" smtClean="0"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e>
                            <m:sup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p>
                          </m:sSup>
                        </m:fName>
                        <m:e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𝜃</m:t>
                          </m:r>
                        </m:e>
                      </m:func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21" name="Content Placeholder 2">
                <a:extLst>
                  <a:ext uri="{FF2B5EF4-FFF2-40B4-BE49-F238E27FC236}">
                    <a16:creationId xmlns:a16="http://schemas.microsoft.com/office/drawing/2014/main" id="{22DC8D49-EEC4-7110-8CE9-A7127D93CC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337710" y="2799574"/>
                <a:ext cx="3672266" cy="46777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Content Placeholder 2">
                <a:extLst>
                  <a:ext uri="{FF2B5EF4-FFF2-40B4-BE49-F238E27FC236}">
                    <a16:creationId xmlns:a16="http://schemas.microsoft.com/office/drawing/2014/main" id="{E02DC9E1-0D77-D752-3D6E-8EF775737D7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-95553" y="3218056"/>
                <a:ext cx="3672266" cy="46777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000" b="0" i="0" smtClean="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𝜃</m:t>
                          </m:r>
                        </m:e>
                      </m:func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(1−</m:t>
                      </m:r>
                      <m:func>
                        <m:funcPr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p>
                            <m:sSupPr>
                              <m:ctrl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AU" sz="2000" b="0" i="0" smtClean="0"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e>
                            <m:sup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fName>
                        <m:e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𝜃</m:t>
                          </m:r>
                        </m:e>
                      </m:func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22" name="Content Placeholder 2">
                <a:extLst>
                  <a:ext uri="{FF2B5EF4-FFF2-40B4-BE49-F238E27FC236}">
                    <a16:creationId xmlns:a16="http://schemas.microsoft.com/office/drawing/2014/main" id="{E02DC9E1-0D77-D752-3D6E-8EF775737D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95553" y="3218056"/>
                <a:ext cx="3672266" cy="46777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Content Placeholder 2">
                <a:extLst>
                  <a:ext uri="{FF2B5EF4-FFF2-40B4-BE49-F238E27FC236}">
                    <a16:creationId xmlns:a16="http://schemas.microsoft.com/office/drawing/2014/main" id="{DA0507F2-3D8A-DE8D-0FD6-4955178FBBF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-398483" y="3685826"/>
                <a:ext cx="3672266" cy="46777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000" b="0" i="0" smtClean="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𝜃</m:t>
                          </m:r>
                        </m:e>
                      </m:func>
                      <m:func>
                        <m:funcPr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p>
                            <m:sSupPr>
                              <m:ctrl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AU" sz="2000" b="0" i="0" smtClean="0">
                                  <a:latin typeface="Cambria Math" panose="02040503050406030204" pitchFamily="18" charset="0"/>
                                </a:rPr>
                                <m:t>cos</m:t>
                              </m:r>
                            </m:e>
                            <m:sup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fName>
                        <m:e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𝜃</m:t>
                          </m:r>
                        </m:e>
                      </m:func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23" name="Content Placeholder 2">
                <a:extLst>
                  <a:ext uri="{FF2B5EF4-FFF2-40B4-BE49-F238E27FC236}">
                    <a16:creationId xmlns:a16="http://schemas.microsoft.com/office/drawing/2014/main" id="{DA0507F2-3D8A-DE8D-0FD6-4955178FBB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398483" y="3685826"/>
                <a:ext cx="3672266" cy="46777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Content Placeholder 2">
                <a:extLst>
                  <a:ext uri="{FF2B5EF4-FFF2-40B4-BE49-F238E27FC236}">
                    <a16:creationId xmlns:a16="http://schemas.microsoft.com/office/drawing/2014/main" id="{37F7825A-2107-AC5D-B8F4-F46F2F743F3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93519" y="4103961"/>
                <a:ext cx="3086520" cy="46777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 xmlns:m="http://schemas.openxmlformats.org/officeDocument/2006/math"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𝑅𝐻𝑆</m:t>
                    </m:r>
                  </m:oMath>
                </a14:m>
                <a:r>
                  <a:rPr lang="en-AU" sz="2000" dirty="0"/>
                  <a:t> (Proved)</a:t>
                </a:r>
              </a:p>
            </p:txBody>
          </p:sp>
        </mc:Choice>
        <mc:Fallback xmlns="">
          <p:sp>
            <p:nvSpPr>
              <p:cNvPr id="24" name="Content Placeholder 2">
                <a:extLst>
                  <a:ext uri="{FF2B5EF4-FFF2-40B4-BE49-F238E27FC236}">
                    <a16:creationId xmlns:a16="http://schemas.microsoft.com/office/drawing/2014/main" id="{37F7825A-2107-AC5D-B8F4-F46F2F743F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3519" y="4103961"/>
                <a:ext cx="3086520" cy="467770"/>
              </a:xfrm>
              <a:prstGeom prst="rect">
                <a:avLst/>
              </a:prstGeom>
              <a:blipFill>
                <a:blip r:embed="rId8"/>
                <a:stretch>
                  <a:fillRect t="-12987" b="-1299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30101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7" grpId="0"/>
      <p:bldP spid="20" grpId="0"/>
      <p:bldP spid="21" grpId="0"/>
      <p:bldP spid="22" grpId="0"/>
      <p:bldP spid="23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F9E208A8-F3B5-438E-82E4-AA5407C3C503}"/>
              </a:ext>
            </a:extLst>
          </p:cNvPr>
          <p:cNvSpPr txBox="1"/>
          <p:nvPr/>
        </p:nvSpPr>
        <p:spPr>
          <a:xfrm>
            <a:off x="0" y="-6605"/>
            <a:ext cx="3008463" cy="584775"/>
          </a:xfrm>
          <a:prstGeom prst="homePlate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tx1"/>
                </a:solidFill>
              </a:rPr>
              <a:t>Sadler Ex 9A Q1</a:t>
            </a:r>
            <a:endParaRPr lang="en-AU" sz="3200" b="1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Content Placeholder 2"/>
              <p:cNvSpPr txBox="1">
                <a:spLocks/>
              </p:cNvSpPr>
              <p:nvPr/>
            </p:nvSpPr>
            <p:spPr>
              <a:xfrm>
                <a:off x="-1" y="734527"/>
                <a:ext cx="9547857" cy="51137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AU" sz="2400" b="0" dirty="0"/>
                  <a:t>Prove: </a:t>
                </a:r>
                <a14:m>
                  <m:oMath xmlns:m="http://schemas.openxmlformats.org/officeDocument/2006/math">
                    <m:r>
                      <a:rPr lang="en-AU" sz="2400" b="0" i="0" smtClean="0">
                        <a:latin typeface="Cambria Math" panose="02040503050406030204" pitchFamily="18" charset="0"/>
                      </a:rPr>
                      <m:t>2</m:t>
                    </m:r>
                    <m:func>
                      <m:func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p>
                          <m:sSupPr>
                            <m:ctrlPr>
                              <a:rPr lang="en-AU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AU" sz="2400" b="0" i="0" smtClean="0">
                                <a:latin typeface="Cambria Math" panose="02040503050406030204" pitchFamily="18" charset="0"/>
                              </a:rPr>
                              <m:t>cos</m:t>
                            </m:r>
                          </m:e>
                          <m:sup>
                            <m:r>
                              <a:rPr lang="en-AU" sz="2400" b="0" i="0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fName>
                      <m:e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</m:func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+3=5−2</m:t>
                    </m:r>
                    <m:func>
                      <m:func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p>
                          <m:sSupPr>
                            <m:ctrlPr>
                              <a:rPr lang="en-AU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AU" sz="2400" b="0" i="0" smtClean="0">
                                <a:latin typeface="Cambria Math" panose="02040503050406030204" pitchFamily="18" charset="0"/>
                              </a:rPr>
                              <m:t>sin</m:t>
                            </m:r>
                          </m:e>
                          <m:sup>
                            <m:r>
                              <a:rPr lang="en-AU" sz="2400" b="0" i="0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fName>
                      <m:e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</m:func>
                  </m:oMath>
                </a14:m>
                <a:endParaRPr lang="en-AU" sz="2400" dirty="0"/>
              </a:p>
            </p:txBody>
          </p:sp>
        </mc:Choice>
        <mc:Fallback xmlns="">
          <p:sp>
            <p:nvSpPr>
              <p:cNvPr id="11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" y="734527"/>
                <a:ext cx="9547857" cy="511370"/>
              </a:xfrm>
              <a:prstGeom prst="rect">
                <a:avLst/>
              </a:prstGeom>
              <a:blipFill>
                <a:blip r:embed="rId2"/>
                <a:stretch>
                  <a:fillRect l="-958" t="-16667" b="-9524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BD39AF86-31DC-734C-5DBD-7934E24DD292}"/>
              </a:ext>
            </a:extLst>
          </p:cNvPr>
          <p:cNvSpPr txBox="1">
            <a:spLocks/>
          </p:cNvSpPr>
          <p:nvPr/>
        </p:nvSpPr>
        <p:spPr>
          <a:xfrm>
            <a:off x="0" y="1190956"/>
            <a:ext cx="2053193" cy="5113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AU" sz="2400" b="1" dirty="0"/>
              <a:t>Proof: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Content Placeholder 2">
                <a:extLst>
                  <a:ext uri="{FF2B5EF4-FFF2-40B4-BE49-F238E27FC236}">
                    <a16:creationId xmlns:a16="http://schemas.microsoft.com/office/drawing/2014/main" id="{E4AFFCCF-0A88-512E-F184-9D96C86FE6D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61563" y="1620723"/>
                <a:ext cx="6345986" cy="729604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AU" sz="2000" b="0" dirty="0"/>
                  <a:t>LHS =</a:t>
                </a:r>
                <a14:m>
                  <m:oMath xmlns:m="http://schemas.openxmlformats.org/officeDocument/2006/math">
                    <m:r>
                      <a:rPr lang="en-AU" sz="2000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AU" sz="2000">
                        <a:latin typeface="Cambria Math" panose="02040503050406030204" pitchFamily="18" charset="0"/>
                      </a:rPr>
                      <m:t>2</m:t>
                    </m:r>
                    <m:func>
                      <m:funcPr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p>
                          <m:sSupPr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AU" sz="2000">
                                <a:latin typeface="Cambria Math" panose="02040503050406030204" pitchFamily="18" charset="0"/>
                              </a:rPr>
                              <m:t>cos</m:t>
                            </m:r>
                          </m:e>
                          <m:sup>
                            <m:r>
                              <a:rPr lang="en-AU" sz="200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fName>
                      <m:e>
                        <m:r>
                          <a:rPr lang="en-AU" sz="2000" i="1"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</m:func>
                    <m:r>
                      <a:rPr lang="en-AU" sz="2000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3</m:t>
                    </m:r>
                  </m:oMath>
                </a14:m>
                <a:endParaRPr lang="en-AU" sz="2000" dirty="0"/>
              </a:p>
            </p:txBody>
          </p:sp>
        </mc:Choice>
        <mc:Fallback xmlns="">
          <p:sp>
            <p:nvSpPr>
              <p:cNvPr id="27" name="Content Placeholder 2">
                <a:extLst>
                  <a:ext uri="{FF2B5EF4-FFF2-40B4-BE49-F238E27FC236}">
                    <a16:creationId xmlns:a16="http://schemas.microsoft.com/office/drawing/2014/main" id="{E4AFFCCF-0A88-512E-F184-9D96C86FE6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563" y="1620723"/>
                <a:ext cx="6345986" cy="729604"/>
              </a:xfrm>
              <a:prstGeom prst="rect">
                <a:avLst/>
              </a:prstGeom>
              <a:blipFill>
                <a:blip r:embed="rId3"/>
                <a:stretch>
                  <a:fillRect l="-1057" t="-9167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Content Placeholder 2">
                <a:extLst>
                  <a:ext uri="{FF2B5EF4-FFF2-40B4-BE49-F238E27FC236}">
                    <a16:creationId xmlns:a16="http://schemas.microsoft.com/office/drawing/2014/main" id="{3D882F55-5D70-CE68-24EF-A966ECA965D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46831" y="2077152"/>
                <a:ext cx="2905885" cy="51137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=2</m:t>
                      </m:r>
                      <m:d>
                        <m:dPr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1−</m:t>
                          </m:r>
                          <m:func>
                            <m:funcPr>
                              <m:ctrl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sSup>
                                <m:sSupPr>
                                  <m:ctrlP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AU" sz="2000" b="0" i="0" smtClean="0">
                                      <a:latin typeface="Cambria Math" panose="02040503050406030204" pitchFamily="18" charset="0"/>
                                    </a:rPr>
                                    <m:t>sin</m:t>
                                  </m:r>
                                </m:e>
                                <m:sup>
                                  <m: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fNam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</m:e>
                          </m:func>
                        </m:e>
                      </m:d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+3</m:t>
                      </m:r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20" name="Content Placeholder 2">
                <a:extLst>
                  <a:ext uri="{FF2B5EF4-FFF2-40B4-BE49-F238E27FC236}">
                    <a16:creationId xmlns:a16="http://schemas.microsoft.com/office/drawing/2014/main" id="{3D882F55-5D70-CE68-24EF-A966ECA965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6831" y="2077152"/>
                <a:ext cx="2905885" cy="51137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Content Placeholder 2">
                <a:extLst>
                  <a:ext uri="{FF2B5EF4-FFF2-40B4-BE49-F238E27FC236}">
                    <a16:creationId xmlns:a16="http://schemas.microsoft.com/office/drawing/2014/main" id="{CD840DC0-3F2B-CDDA-2A2D-3CFF9AF3C70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61563" y="2588522"/>
                <a:ext cx="2905885" cy="51137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AU" sz="2000" i="1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2</m:t>
                      </m:r>
                      <m:func>
                        <m:funcPr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p>
                            <m:sSupPr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AU" sz="2000"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e>
                            <m:sup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fName>
                        <m:e>
                          <m:r>
                            <a:rPr lang="en-AU" sz="2000" i="1">
                              <a:latin typeface="Cambria Math" panose="02040503050406030204" pitchFamily="18" charset="0"/>
                            </a:rPr>
                            <m:t>𝜃</m:t>
                          </m:r>
                        </m:e>
                      </m:func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+3</m:t>
                      </m:r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12" name="Content Placeholder 2">
                <a:extLst>
                  <a:ext uri="{FF2B5EF4-FFF2-40B4-BE49-F238E27FC236}">
                    <a16:creationId xmlns:a16="http://schemas.microsoft.com/office/drawing/2014/main" id="{CD840DC0-3F2B-CDDA-2A2D-3CFF9AF3C7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563" y="2588522"/>
                <a:ext cx="2905885" cy="51137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Content Placeholder 2">
                <a:extLst>
                  <a:ext uri="{FF2B5EF4-FFF2-40B4-BE49-F238E27FC236}">
                    <a16:creationId xmlns:a16="http://schemas.microsoft.com/office/drawing/2014/main" id="{54C5CFA1-CA63-8FB8-B6D2-3DB7310310B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-67319" y="3082402"/>
                <a:ext cx="2905885" cy="51137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5</m:t>
                      </m:r>
                      <m:r>
                        <a:rPr lang="en-AU" sz="2000" i="1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2</m:t>
                      </m:r>
                      <m:func>
                        <m:funcPr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p>
                            <m:sSupPr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AU" sz="2000"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e>
                            <m:sup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fName>
                        <m:e>
                          <m:r>
                            <a:rPr lang="en-AU" sz="2000" i="1">
                              <a:latin typeface="Cambria Math" panose="02040503050406030204" pitchFamily="18" charset="0"/>
                            </a:rPr>
                            <m:t>𝜃</m:t>
                          </m:r>
                        </m:e>
                      </m:func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14" name="Content Placeholder 2">
                <a:extLst>
                  <a:ext uri="{FF2B5EF4-FFF2-40B4-BE49-F238E27FC236}">
                    <a16:creationId xmlns:a16="http://schemas.microsoft.com/office/drawing/2014/main" id="{54C5CFA1-CA63-8FB8-B6D2-3DB7310310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67319" y="3082402"/>
                <a:ext cx="2905885" cy="51137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Content Placeholder 2">
                <a:extLst>
                  <a:ext uri="{FF2B5EF4-FFF2-40B4-BE49-F238E27FC236}">
                    <a16:creationId xmlns:a16="http://schemas.microsoft.com/office/drawing/2014/main" id="{12B7202E-6AFF-4A55-BA8F-C5A4724A092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54250" y="3524224"/>
                <a:ext cx="3086520" cy="46777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 xmlns:m="http://schemas.openxmlformats.org/officeDocument/2006/math"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𝑅𝐻𝑆</m:t>
                    </m:r>
                  </m:oMath>
                </a14:m>
                <a:r>
                  <a:rPr lang="en-AU" sz="2000" dirty="0"/>
                  <a:t> (Proved)</a:t>
                </a:r>
              </a:p>
            </p:txBody>
          </p:sp>
        </mc:Choice>
        <mc:Fallback xmlns="">
          <p:sp>
            <p:nvSpPr>
              <p:cNvPr id="16" name="Content Placeholder 2">
                <a:extLst>
                  <a:ext uri="{FF2B5EF4-FFF2-40B4-BE49-F238E27FC236}">
                    <a16:creationId xmlns:a16="http://schemas.microsoft.com/office/drawing/2014/main" id="{12B7202E-6AFF-4A55-BA8F-C5A4724A09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4250" y="3524224"/>
                <a:ext cx="3086520" cy="467770"/>
              </a:xfrm>
              <a:prstGeom prst="rect">
                <a:avLst/>
              </a:prstGeom>
              <a:blipFill>
                <a:blip r:embed="rId7"/>
                <a:stretch>
                  <a:fillRect t="-12987" b="-1299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39904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7" grpId="0"/>
      <p:bldP spid="20" grpId="0"/>
      <p:bldP spid="12" grpId="0"/>
      <p:bldP spid="14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F9E208A8-F3B5-438E-82E4-AA5407C3C503}"/>
              </a:ext>
            </a:extLst>
          </p:cNvPr>
          <p:cNvSpPr txBox="1"/>
          <p:nvPr/>
        </p:nvSpPr>
        <p:spPr>
          <a:xfrm>
            <a:off x="0" y="-6605"/>
            <a:ext cx="3008463" cy="584775"/>
          </a:xfrm>
          <a:prstGeom prst="homePlate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tx1"/>
                </a:solidFill>
              </a:rPr>
              <a:t>Sadler Ex 9A Q3</a:t>
            </a:r>
            <a:endParaRPr lang="en-AU" sz="3200" b="1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Content Placeholder 2"/>
              <p:cNvSpPr txBox="1">
                <a:spLocks/>
              </p:cNvSpPr>
              <p:nvPr/>
            </p:nvSpPr>
            <p:spPr>
              <a:xfrm>
                <a:off x="-1" y="734527"/>
                <a:ext cx="9547857" cy="51137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AU" sz="2400" b="0" dirty="0"/>
                  <a:t>Prove: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AU" sz="24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m:rPr>
                                <m:sty m:val="p"/>
                              </m:rPr>
                              <a:rPr lang="en-AU" sz="2400" b="0" i="0" smtClean="0">
                                <a:latin typeface="Cambria Math" panose="02040503050406030204" pitchFamily="18" charset="0"/>
                              </a:rPr>
                              <m:t>sin</m:t>
                            </m:r>
                            <m:r>
                              <a:rPr lang="en-AU" sz="2400" b="0" i="0" smtClean="0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AU" sz="2400" b="0" i="1" smtClean="0">
                                <a:latin typeface="Cambria Math" panose="02040503050406030204" pitchFamily="18" charset="0"/>
                              </a:rPr>
                              <m:t>𝜃</m:t>
                            </m:r>
                            <m:r>
                              <a:rPr lang="en-AU" sz="2400" b="0" i="1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func>
                              <m:funcPr>
                                <m:ctrlPr>
                                  <a:rPr lang="en-AU" sz="24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AU" sz="2400" b="0" i="0" smtClean="0">
                                    <a:latin typeface="Cambria Math" panose="02040503050406030204" pitchFamily="18" charset="0"/>
                                  </a:rPr>
                                  <m:t>cos</m:t>
                                </m:r>
                              </m:fName>
                              <m:e>
                                <m:r>
                                  <a:rPr lang="en-AU" sz="2400" b="0" i="1" smtClean="0">
                                    <a:latin typeface="Cambria Math" panose="02040503050406030204" pitchFamily="18" charset="0"/>
                                  </a:rPr>
                                  <m:t>𝜃</m:t>
                                </m:r>
                              </m:e>
                            </m:func>
                          </m:e>
                        </m:d>
                      </m:e>
                      <m:sup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=2</m:t>
                    </m:r>
                    <m:func>
                      <m:func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AU" sz="2400" b="0" i="0" smtClean="0"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</m:func>
                    <m:func>
                      <m:func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AU" sz="2400" b="0" i="0" smtClean="0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</m:func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+1</m:t>
                    </m:r>
                  </m:oMath>
                </a14:m>
                <a:endParaRPr lang="en-AU" sz="2400" dirty="0"/>
              </a:p>
            </p:txBody>
          </p:sp>
        </mc:Choice>
        <mc:Fallback xmlns="">
          <p:sp>
            <p:nvSpPr>
              <p:cNvPr id="11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" y="734527"/>
                <a:ext cx="9547857" cy="511370"/>
              </a:xfrm>
              <a:prstGeom prst="rect">
                <a:avLst/>
              </a:prstGeom>
              <a:blipFill>
                <a:blip r:embed="rId2"/>
                <a:stretch>
                  <a:fillRect l="-958" t="-16667" b="-9524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BD39AF86-31DC-734C-5DBD-7934E24DD292}"/>
              </a:ext>
            </a:extLst>
          </p:cNvPr>
          <p:cNvSpPr txBox="1">
            <a:spLocks/>
          </p:cNvSpPr>
          <p:nvPr/>
        </p:nvSpPr>
        <p:spPr>
          <a:xfrm>
            <a:off x="0" y="1190956"/>
            <a:ext cx="2053193" cy="5113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AU" sz="2400" b="1" dirty="0"/>
              <a:t>Proof: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Content Placeholder 2">
                <a:extLst>
                  <a:ext uri="{FF2B5EF4-FFF2-40B4-BE49-F238E27FC236}">
                    <a16:creationId xmlns:a16="http://schemas.microsoft.com/office/drawing/2014/main" id="{E4AFFCCF-0A88-512E-F184-9D96C86FE6D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61563" y="1620723"/>
                <a:ext cx="6345986" cy="729604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AU" sz="2000" b="0" dirty="0"/>
                  <a:t>LHS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m:rPr>
                                <m:sty m:val="p"/>
                              </m:rPr>
                              <a:rPr lang="en-AU" sz="2000">
                                <a:latin typeface="Cambria Math" panose="02040503050406030204" pitchFamily="18" charset="0"/>
                              </a:rPr>
                              <m:t>sin</m:t>
                            </m:r>
                            <m:r>
                              <a:rPr lang="en-AU" sz="2000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AU" sz="2000" i="1">
                                <a:latin typeface="Cambria Math" panose="02040503050406030204" pitchFamily="18" charset="0"/>
                              </a:rPr>
                              <m:t>𝜃</m:t>
                            </m:r>
                            <m:r>
                              <a:rPr lang="en-AU" sz="2000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func>
                              <m:funcPr>
                                <m:ctrlPr>
                                  <a:rPr lang="en-AU" sz="2000" i="1"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AU" sz="2000">
                                    <a:latin typeface="Cambria Math" panose="02040503050406030204" pitchFamily="18" charset="0"/>
                                  </a:rPr>
                                  <m:t>cos</m:t>
                                </m:r>
                              </m:fName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𝜃</m:t>
                                </m:r>
                              </m:e>
                            </m:func>
                          </m:e>
                        </m:d>
                      </m:e>
                      <m:sup>
                        <m:r>
                          <a:rPr lang="en-AU" sz="20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en-AU" sz="2000" dirty="0"/>
              </a:p>
            </p:txBody>
          </p:sp>
        </mc:Choice>
        <mc:Fallback xmlns="">
          <p:sp>
            <p:nvSpPr>
              <p:cNvPr id="27" name="Content Placeholder 2">
                <a:extLst>
                  <a:ext uri="{FF2B5EF4-FFF2-40B4-BE49-F238E27FC236}">
                    <a16:creationId xmlns:a16="http://schemas.microsoft.com/office/drawing/2014/main" id="{E4AFFCCF-0A88-512E-F184-9D96C86FE6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563" y="1620723"/>
                <a:ext cx="6345986" cy="729604"/>
              </a:xfrm>
              <a:prstGeom prst="rect">
                <a:avLst/>
              </a:prstGeom>
              <a:blipFill>
                <a:blip r:embed="rId3"/>
                <a:stretch>
                  <a:fillRect l="-1057" t="-9167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Content Placeholder 2">
                <a:extLst>
                  <a:ext uri="{FF2B5EF4-FFF2-40B4-BE49-F238E27FC236}">
                    <a16:creationId xmlns:a16="http://schemas.microsoft.com/office/drawing/2014/main" id="{3D882F55-5D70-CE68-24EF-A966ECA965D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18266" y="2077152"/>
                <a:ext cx="3672266" cy="729604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p>
                            <m:sSupPr>
                              <m:ctrl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AU" sz="2000" b="0" i="0" smtClean="0"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e>
                            <m:sup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fName>
                        <m:e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𝜃</m:t>
                          </m:r>
                        </m:e>
                      </m:func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+2</m:t>
                      </m:r>
                      <m:func>
                        <m:funcPr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000" b="0" i="0" smtClean="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𝜃</m:t>
                          </m:r>
                        </m:e>
                      </m:func>
                      <m:func>
                        <m:funcPr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000" b="0" i="0" smtClean="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𝜃</m:t>
                          </m:r>
                        </m:e>
                      </m:func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+</m:t>
                      </m:r>
                      <m:func>
                        <m:funcPr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p>
                            <m:sSupPr>
                              <m:ctrl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AU" sz="2000" b="0" i="0" smtClean="0">
                                  <a:latin typeface="Cambria Math" panose="02040503050406030204" pitchFamily="18" charset="0"/>
                                </a:rPr>
                                <m:t>cos</m:t>
                              </m:r>
                            </m:e>
                            <m:sup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fName>
                        <m:e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𝜃</m:t>
                          </m:r>
                        </m:e>
                      </m:func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20" name="Content Placeholder 2">
                <a:extLst>
                  <a:ext uri="{FF2B5EF4-FFF2-40B4-BE49-F238E27FC236}">
                    <a16:creationId xmlns:a16="http://schemas.microsoft.com/office/drawing/2014/main" id="{3D882F55-5D70-CE68-24EF-A966ECA965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8266" y="2077152"/>
                <a:ext cx="3672266" cy="72960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Content Placeholder 2">
                <a:extLst>
                  <a:ext uri="{FF2B5EF4-FFF2-40B4-BE49-F238E27FC236}">
                    <a16:creationId xmlns:a16="http://schemas.microsoft.com/office/drawing/2014/main" id="{0F3143F1-F07D-5230-36DE-4BBE31200D0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-165196" y="2590556"/>
                <a:ext cx="3672266" cy="43240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=1+2</m:t>
                      </m:r>
                      <m:func>
                        <m:funcPr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000" b="0" i="0" smtClean="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𝜃</m:t>
                          </m:r>
                        </m:e>
                      </m:func>
                      <m:func>
                        <m:funcPr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000" b="0" i="0" smtClean="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𝜃</m:t>
                          </m:r>
                        </m:e>
                      </m:func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8" name="Content Placeholder 2">
                <a:extLst>
                  <a:ext uri="{FF2B5EF4-FFF2-40B4-BE49-F238E27FC236}">
                    <a16:creationId xmlns:a16="http://schemas.microsoft.com/office/drawing/2014/main" id="{0F3143F1-F07D-5230-36DE-4BBE31200D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65196" y="2590556"/>
                <a:ext cx="3672266" cy="43240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Content Placeholder 2">
                <a:extLst>
                  <a:ext uri="{FF2B5EF4-FFF2-40B4-BE49-F238E27FC236}">
                    <a16:creationId xmlns:a16="http://schemas.microsoft.com/office/drawing/2014/main" id="{DAB33E9C-6C33-1579-0200-A4991031AB1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79386" y="3046985"/>
                <a:ext cx="3086520" cy="46777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 xmlns:m="http://schemas.openxmlformats.org/officeDocument/2006/math"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𝑅𝐻𝑆</m:t>
                    </m:r>
                  </m:oMath>
                </a14:m>
                <a:r>
                  <a:rPr lang="en-AU" sz="2000" dirty="0"/>
                  <a:t> (Proved)</a:t>
                </a:r>
              </a:p>
            </p:txBody>
          </p:sp>
        </mc:Choice>
        <mc:Fallback xmlns="">
          <p:sp>
            <p:nvSpPr>
              <p:cNvPr id="9" name="Content Placeholder 2">
                <a:extLst>
                  <a:ext uri="{FF2B5EF4-FFF2-40B4-BE49-F238E27FC236}">
                    <a16:creationId xmlns:a16="http://schemas.microsoft.com/office/drawing/2014/main" id="{DAB33E9C-6C33-1579-0200-A4991031AB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9386" y="3046985"/>
                <a:ext cx="3086520" cy="467770"/>
              </a:xfrm>
              <a:prstGeom prst="rect">
                <a:avLst/>
              </a:prstGeom>
              <a:blipFill>
                <a:blip r:embed="rId6"/>
                <a:stretch>
                  <a:fillRect t="-14286" b="-1299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47053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7" grpId="0"/>
      <p:bldP spid="20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F9E208A8-F3B5-438E-82E4-AA5407C3C503}"/>
              </a:ext>
            </a:extLst>
          </p:cNvPr>
          <p:cNvSpPr txBox="1"/>
          <p:nvPr/>
        </p:nvSpPr>
        <p:spPr>
          <a:xfrm>
            <a:off x="0" y="-6605"/>
            <a:ext cx="3008463" cy="584775"/>
          </a:xfrm>
          <a:prstGeom prst="homePlate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tx1"/>
                </a:solidFill>
              </a:rPr>
              <a:t>Sadler Ex 9A Q5</a:t>
            </a:r>
            <a:endParaRPr lang="en-AU" sz="3200" b="1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Content Placeholder 2"/>
              <p:cNvSpPr txBox="1">
                <a:spLocks/>
              </p:cNvSpPr>
              <p:nvPr/>
            </p:nvSpPr>
            <p:spPr>
              <a:xfrm>
                <a:off x="-1" y="734527"/>
                <a:ext cx="9547857" cy="51137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AU" sz="2400" b="0" dirty="0"/>
                  <a:t>Prove: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p>
                          <m:sSupPr>
                            <m:ctrlPr>
                              <a:rPr lang="en-AU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AU" sz="2400" b="0" i="0" smtClean="0">
                                <a:latin typeface="Cambria Math" panose="02040503050406030204" pitchFamily="18" charset="0"/>
                              </a:rPr>
                              <m:t>sin</m:t>
                            </m:r>
                          </m:e>
                          <m:sup>
                            <m:r>
                              <a:rPr lang="en-AU" sz="2400" b="0" i="1" smtClean="0">
                                <a:latin typeface="Cambria Math" panose="02040503050406030204" pitchFamily="18" charset="0"/>
                              </a:rPr>
                              <m:t>4</m:t>
                            </m:r>
                          </m:sup>
                        </m:sSup>
                      </m:fName>
                      <m:e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</m:func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−</m:t>
                    </m:r>
                    <m:func>
                      <m:func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p>
                          <m:sSupPr>
                            <m:ctrlPr>
                              <a:rPr lang="en-AU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AU" sz="2400" b="0" i="0" smtClean="0">
                                <a:latin typeface="Cambria Math" panose="02040503050406030204" pitchFamily="18" charset="0"/>
                              </a:rPr>
                              <m:t>cos</m:t>
                            </m:r>
                          </m:e>
                          <m:sup>
                            <m:r>
                              <a:rPr lang="en-AU" sz="2400" b="0" i="1" smtClean="0">
                                <a:latin typeface="Cambria Math" panose="02040503050406030204" pitchFamily="18" charset="0"/>
                              </a:rPr>
                              <m:t>4</m:t>
                            </m:r>
                          </m:sup>
                        </m:sSup>
                      </m:fName>
                      <m:e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</m:func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=1−2</m:t>
                    </m:r>
                    <m:func>
                      <m:func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p>
                          <m:sSupPr>
                            <m:ctrlPr>
                              <a:rPr lang="en-AU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AU" sz="2400" b="0" i="0" smtClean="0">
                                <a:latin typeface="Cambria Math" panose="02040503050406030204" pitchFamily="18" charset="0"/>
                              </a:rPr>
                              <m:t>cos</m:t>
                            </m:r>
                          </m:e>
                          <m:sup>
                            <m:r>
                              <a:rPr lang="en-AU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fName>
                      <m:e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</m:func>
                  </m:oMath>
                </a14:m>
                <a:endParaRPr lang="en-AU" sz="2400" dirty="0"/>
              </a:p>
            </p:txBody>
          </p:sp>
        </mc:Choice>
        <mc:Fallback xmlns="">
          <p:sp>
            <p:nvSpPr>
              <p:cNvPr id="11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" y="734527"/>
                <a:ext cx="9547857" cy="511370"/>
              </a:xfrm>
              <a:prstGeom prst="rect">
                <a:avLst/>
              </a:prstGeom>
              <a:blipFill>
                <a:blip r:embed="rId2"/>
                <a:stretch>
                  <a:fillRect l="-958" t="-16667" b="-9524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BD39AF86-31DC-734C-5DBD-7934E24DD292}"/>
              </a:ext>
            </a:extLst>
          </p:cNvPr>
          <p:cNvSpPr txBox="1">
            <a:spLocks/>
          </p:cNvSpPr>
          <p:nvPr/>
        </p:nvSpPr>
        <p:spPr>
          <a:xfrm>
            <a:off x="0" y="1190956"/>
            <a:ext cx="2053193" cy="5113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AU" sz="2400" b="1" dirty="0"/>
              <a:t>Proof: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Content Placeholder 2">
                <a:extLst>
                  <a:ext uri="{FF2B5EF4-FFF2-40B4-BE49-F238E27FC236}">
                    <a16:creationId xmlns:a16="http://schemas.microsoft.com/office/drawing/2014/main" id="{E4AFFCCF-0A88-512E-F184-9D96C86FE6D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61563" y="1620723"/>
                <a:ext cx="6345986" cy="729604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AU" sz="2000" b="0" dirty="0"/>
                  <a:t>LHS =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p>
                          <m:sSupPr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AU" sz="2000">
                                <a:latin typeface="Cambria Math" panose="02040503050406030204" pitchFamily="18" charset="0"/>
                              </a:rPr>
                              <m:t>sin</m:t>
                            </m:r>
                          </m:e>
                          <m:sup>
                            <m:r>
                              <a:rPr lang="en-AU" sz="2000" i="1">
                                <a:latin typeface="Cambria Math" panose="02040503050406030204" pitchFamily="18" charset="0"/>
                              </a:rPr>
                              <m:t>4</m:t>
                            </m:r>
                          </m:sup>
                        </m:sSup>
                      </m:fName>
                      <m:e>
                        <m:r>
                          <a:rPr lang="en-AU" sz="2000" i="1"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</m:func>
                    <m:r>
                      <a:rPr lang="en-AU" sz="2000" i="1">
                        <a:latin typeface="Cambria Math" panose="02040503050406030204" pitchFamily="18" charset="0"/>
                      </a:rPr>
                      <m:t>−</m:t>
                    </m:r>
                    <m:func>
                      <m:funcPr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p>
                          <m:sSupPr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AU" sz="2000">
                                <a:latin typeface="Cambria Math" panose="02040503050406030204" pitchFamily="18" charset="0"/>
                              </a:rPr>
                              <m:t>cos</m:t>
                            </m:r>
                          </m:e>
                          <m:sup>
                            <m:r>
                              <a:rPr lang="en-AU" sz="2000" i="1">
                                <a:latin typeface="Cambria Math" panose="02040503050406030204" pitchFamily="18" charset="0"/>
                              </a:rPr>
                              <m:t>4</m:t>
                            </m:r>
                          </m:sup>
                        </m:sSup>
                      </m:fName>
                      <m:e>
                        <m:r>
                          <a:rPr lang="en-AU" sz="2000" i="1"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</m:func>
                  </m:oMath>
                </a14:m>
                <a:endParaRPr lang="en-AU" sz="2000" dirty="0"/>
              </a:p>
            </p:txBody>
          </p:sp>
        </mc:Choice>
        <mc:Fallback xmlns="">
          <p:sp>
            <p:nvSpPr>
              <p:cNvPr id="27" name="Content Placeholder 2">
                <a:extLst>
                  <a:ext uri="{FF2B5EF4-FFF2-40B4-BE49-F238E27FC236}">
                    <a16:creationId xmlns:a16="http://schemas.microsoft.com/office/drawing/2014/main" id="{E4AFFCCF-0A88-512E-F184-9D96C86FE6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563" y="1620723"/>
                <a:ext cx="6345986" cy="729604"/>
              </a:xfrm>
              <a:prstGeom prst="rect">
                <a:avLst/>
              </a:prstGeom>
              <a:blipFill>
                <a:blip r:embed="rId3"/>
                <a:stretch>
                  <a:fillRect l="-1057" t="-9167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Content Placeholder 2">
                <a:extLst>
                  <a:ext uri="{FF2B5EF4-FFF2-40B4-BE49-F238E27FC236}">
                    <a16:creationId xmlns:a16="http://schemas.microsoft.com/office/drawing/2014/main" id="{3D882F55-5D70-CE68-24EF-A966ECA965D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61563" y="2047682"/>
                <a:ext cx="4872767" cy="51137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=(</m:t>
                      </m:r>
                      <m:func>
                        <m:funcPr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p>
                            <m:sSupPr>
                              <m:ctrl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AU" sz="2000" b="0" i="0" smtClean="0"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e>
                            <m:sup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fName>
                        <m:e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𝜃</m:t>
                          </m:r>
                        </m:e>
                      </m:func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−</m:t>
                      </m:r>
                      <m:func>
                        <m:funcPr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p>
                            <m:sSupPr>
                              <m:ctrl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AU" sz="2000" b="0" i="0" smtClean="0">
                                  <a:latin typeface="Cambria Math" panose="02040503050406030204" pitchFamily="18" charset="0"/>
                                </a:rPr>
                                <m:t>cos</m:t>
                              </m:r>
                            </m:e>
                            <m:sup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fName>
                        <m:e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𝜃</m:t>
                          </m:r>
                        </m:e>
                      </m:func>
                      <m:r>
                        <a:rPr lang="en-AU" sz="2000" i="1">
                          <a:latin typeface="Cambria Math" panose="02040503050406030204" pitchFamily="18" charset="0"/>
                        </a:rPr>
                        <m:t>)(</m:t>
                      </m:r>
                      <m:func>
                        <m:funcPr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p>
                            <m:sSupPr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AU" sz="2000"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e>
                            <m:sup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fName>
                        <m:e>
                          <m:r>
                            <a:rPr lang="en-AU" sz="2000" i="1">
                              <a:latin typeface="Cambria Math" panose="02040503050406030204" pitchFamily="18" charset="0"/>
                            </a:rPr>
                            <m:t>𝜃</m:t>
                          </m:r>
                        </m:e>
                      </m:func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+</m:t>
                      </m:r>
                      <m:func>
                        <m:funcPr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p>
                            <m:sSupPr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AU" sz="2000">
                                  <a:latin typeface="Cambria Math" panose="02040503050406030204" pitchFamily="18" charset="0"/>
                                </a:rPr>
                                <m:t>cos</m:t>
                              </m:r>
                            </m:e>
                            <m:sup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fName>
                        <m:e>
                          <m:r>
                            <a:rPr lang="en-AU" sz="2000" i="1">
                              <a:latin typeface="Cambria Math" panose="02040503050406030204" pitchFamily="18" charset="0"/>
                            </a:rPr>
                            <m:t>𝜃</m:t>
                          </m:r>
                        </m:e>
                      </m:func>
                      <m:r>
                        <a:rPr lang="en-AU" sz="2000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20" name="Content Placeholder 2">
                <a:extLst>
                  <a:ext uri="{FF2B5EF4-FFF2-40B4-BE49-F238E27FC236}">
                    <a16:creationId xmlns:a16="http://schemas.microsoft.com/office/drawing/2014/main" id="{3D882F55-5D70-CE68-24EF-A966ECA965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563" y="2047682"/>
                <a:ext cx="4872767" cy="51137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Content Placeholder 2">
                <a:extLst>
                  <a:ext uri="{FF2B5EF4-FFF2-40B4-BE49-F238E27FC236}">
                    <a16:creationId xmlns:a16="http://schemas.microsoft.com/office/drawing/2014/main" id="{A1C60D50-06E5-185F-B0D9-0EC50CA2611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61564" y="2521601"/>
                <a:ext cx="3411890" cy="51137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=(</m:t>
                      </m:r>
                      <m:func>
                        <m:funcPr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p>
                            <m:sSupPr>
                              <m:ctrl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AU" sz="2000" b="0" i="0" smtClean="0"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e>
                            <m:sup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fName>
                        <m:e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𝜃</m:t>
                          </m:r>
                        </m:e>
                      </m:func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−</m:t>
                      </m:r>
                      <m:func>
                        <m:funcPr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p>
                            <m:sSupPr>
                              <m:ctrl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AU" sz="2000" b="0" i="0" smtClean="0">
                                  <a:latin typeface="Cambria Math" panose="02040503050406030204" pitchFamily="18" charset="0"/>
                                </a:rPr>
                                <m:t>cos</m:t>
                              </m:r>
                            </m:e>
                            <m:sup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fName>
                        <m:e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𝜃</m:t>
                          </m:r>
                        </m:e>
                      </m:func>
                      <m:r>
                        <a:rPr lang="en-AU" sz="2000" i="1">
                          <a:latin typeface="Cambria Math" panose="02040503050406030204" pitchFamily="18" charset="0"/>
                        </a:rPr>
                        <m:t>)(</m:t>
                      </m:r>
                      <m:r>
                        <a:rPr lang="en-AU" sz="2000" i="1" smtClean="0"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en-AU" sz="2000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8" name="Content Placeholder 2">
                <a:extLst>
                  <a:ext uri="{FF2B5EF4-FFF2-40B4-BE49-F238E27FC236}">
                    <a16:creationId xmlns:a16="http://schemas.microsoft.com/office/drawing/2014/main" id="{A1C60D50-06E5-185F-B0D9-0EC50CA261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564" y="2521601"/>
                <a:ext cx="3411890" cy="51137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Content Placeholder 2">
                <a:extLst>
                  <a:ext uri="{FF2B5EF4-FFF2-40B4-BE49-F238E27FC236}">
                    <a16:creationId xmlns:a16="http://schemas.microsoft.com/office/drawing/2014/main" id="{BB9447B6-D392-497A-9F64-6F51E9AB44C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8637" y="2999834"/>
                <a:ext cx="3411890" cy="51137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=1−</m:t>
                      </m:r>
                      <m:func>
                        <m:funcPr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p>
                            <m:sSupPr>
                              <m:ctrl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AU" sz="2000" b="0" i="0" smtClean="0">
                                  <a:latin typeface="Cambria Math" panose="02040503050406030204" pitchFamily="18" charset="0"/>
                                </a:rPr>
                                <m:t>cos</m:t>
                              </m:r>
                            </m:e>
                            <m:sup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fName>
                        <m:e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𝜃</m:t>
                          </m:r>
                        </m:e>
                      </m:func>
                      <m:r>
                        <a:rPr lang="en-AU" sz="2000" i="1">
                          <a:latin typeface="Cambria Math" panose="02040503050406030204" pitchFamily="18" charset="0"/>
                        </a:rPr>
                        <m:t>−</m:t>
                      </m:r>
                      <m:func>
                        <m:funcPr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p>
                            <m:sSupPr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AU" sz="2000">
                                  <a:latin typeface="Cambria Math" panose="02040503050406030204" pitchFamily="18" charset="0"/>
                                </a:rPr>
                                <m:t>cos</m:t>
                              </m:r>
                            </m:e>
                            <m:sup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fName>
                        <m:e>
                          <m:r>
                            <a:rPr lang="en-AU" sz="2000" i="1">
                              <a:latin typeface="Cambria Math" panose="02040503050406030204" pitchFamily="18" charset="0"/>
                            </a:rPr>
                            <m:t>𝜃</m:t>
                          </m:r>
                        </m:e>
                      </m:func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9" name="Content Placeholder 2">
                <a:extLst>
                  <a:ext uri="{FF2B5EF4-FFF2-40B4-BE49-F238E27FC236}">
                    <a16:creationId xmlns:a16="http://schemas.microsoft.com/office/drawing/2014/main" id="{BB9447B6-D392-497A-9F64-6F51E9AB44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637" y="2999834"/>
                <a:ext cx="3411890" cy="51137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Content Placeholder 2">
                <a:extLst>
                  <a:ext uri="{FF2B5EF4-FFF2-40B4-BE49-F238E27FC236}">
                    <a16:creationId xmlns:a16="http://schemas.microsoft.com/office/drawing/2014/main" id="{CC5EE7B9-E951-A745-E94E-BC5E2CAACE4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8637" y="3511204"/>
                <a:ext cx="2671392" cy="51137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=1−</m:t>
                      </m:r>
                      <m:func>
                        <m:funcPr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sSup>
                            <m:sSupPr>
                              <m:ctrl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AU" sz="2000" b="0" i="0" smtClean="0">
                                  <a:latin typeface="Cambria Math" panose="02040503050406030204" pitchFamily="18" charset="0"/>
                                </a:rPr>
                                <m:t>cos</m:t>
                              </m:r>
                            </m:e>
                            <m:sup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fName>
                        <m:e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𝜃</m:t>
                          </m:r>
                        </m:e>
                      </m:func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10" name="Content Placeholder 2">
                <a:extLst>
                  <a:ext uri="{FF2B5EF4-FFF2-40B4-BE49-F238E27FC236}">
                    <a16:creationId xmlns:a16="http://schemas.microsoft.com/office/drawing/2014/main" id="{CC5EE7B9-E951-A745-E94E-BC5E2CAACE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637" y="3511204"/>
                <a:ext cx="2671392" cy="51137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Content Placeholder 2">
                <a:extLst>
                  <a:ext uri="{FF2B5EF4-FFF2-40B4-BE49-F238E27FC236}">
                    <a16:creationId xmlns:a16="http://schemas.microsoft.com/office/drawing/2014/main" id="{632A5CA7-740A-2E03-FCE9-650336128A2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68166" y="3999594"/>
                <a:ext cx="3086520" cy="46777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 xmlns:m="http://schemas.openxmlformats.org/officeDocument/2006/math"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𝑅𝐻𝑆</m:t>
                    </m:r>
                  </m:oMath>
                </a14:m>
                <a:r>
                  <a:rPr lang="en-AU" sz="2000" dirty="0"/>
                  <a:t> (Proved)</a:t>
                </a:r>
              </a:p>
            </p:txBody>
          </p:sp>
        </mc:Choice>
        <mc:Fallback xmlns="">
          <p:sp>
            <p:nvSpPr>
              <p:cNvPr id="12" name="Content Placeholder 2">
                <a:extLst>
                  <a:ext uri="{FF2B5EF4-FFF2-40B4-BE49-F238E27FC236}">
                    <a16:creationId xmlns:a16="http://schemas.microsoft.com/office/drawing/2014/main" id="{632A5CA7-740A-2E03-FCE9-650336128A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8166" y="3999594"/>
                <a:ext cx="3086520" cy="467770"/>
              </a:xfrm>
              <a:prstGeom prst="rect">
                <a:avLst/>
              </a:prstGeom>
              <a:blipFill>
                <a:blip r:embed="rId8"/>
                <a:stretch>
                  <a:fillRect t="-12987" b="-1299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24064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7" grpId="0"/>
      <p:bldP spid="20" grpId="0"/>
      <p:bldP spid="8" grpId="0"/>
      <p:bldP spid="9" grpId="0"/>
      <p:bldP spid="10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F9E208A8-F3B5-438E-82E4-AA5407C3C503}"/>
              </a:ext>
            </a:extLst>
          </p:cNvPr>
          <p:cNvSpPr txBox="1"/>
          <p:nvPr/>
        </p:nvSpPr>
        <p:spPr>
          <a:xfrm>
            <a:off x="0" y="-6605"/>
            <a:ext cx="3008463" cy="584775"/>
          </a:xfrm>
          <a:prstGeom prst="homePlate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tx1"/>
                </a:solidFill>
              </a:rPr>
              <a:t>Sadler Ex 9A Q7</a:t>
            </a:r>
            <a:endParaRPr lang="en-AU" sz="3200" b="1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Content Placeholder 2"/>
              <p:cNvSpPr txBox="1">
                <a:spLocks/>
              </p:cNvSpPr>
              <p:nvPr/>
            </p:nvSpPr>
            <p:spPr>
              <a:xfrm>
                <a:off x="-1" y="734527"/>
                <a:ext cx="9547857" cy="51137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AU" sz="2400" b="0" dirty="0"/>
                  <a:t>Prove: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p>
                          <m:sSupPr>
                            <m:ctrlPr>
                              <a:rPr lang="en-AU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AU" sz="2400" b="0" i="0" smtClean="0">
                                <a:latin typeface="Cambria Math" panose="02040503050406030204" pitchFamily="18" charset="0"/>
                              </a:rPr>
                              <m:t>sin</m:t>
                            </m:r>
                          </m:e>
                          <m:sup>
                            <m:r>
                              <a:rPr lang="en-AU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fName>
                      <m:e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</m:func>
                    <m:func>
                      <m:func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p>
                          <m:sSupPr>
                            <m:ctrlPr>
                              <a:rPr lang="en-AU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AU" sz="2400" b="0" i="0" smtClean="0">
                                <a:latin typeface="Cambria Math" panose="02040503050406030204" pitchFamily="18" charset="0"/>
                              </a:rPr>
                              <m:t>tan</m:t>
                            </m:r>
                          </m:e>
                          <m:sup>
                            <m:r>
                              <a:rPr lang="en-AU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fName>
                      <m:e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</m:func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p>
                          <m:sSupPr>
                            <m:ctrlPr>
                              <a:rPr lang="en-AU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AU" sz="2400" b="0" i="0" smtClean="0">
                                <a:latin typeface="Cambria Math" panose="02040503050406030204" pitchFamily="18" charset="0"/>
                              </a:rPr>
                              <m:t>tan</m:t>
                            </m:r>
                          </m:e>
                          <m:sup>
                            <m:r>
                              <a:rPr lang="en-AU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fName>
                      <m:e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</m:func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−</m:t>
                    </m:r>
                    <m:func>
                      <m:func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p>
                          <m:sSupPr>
                            <m:ctrlPr>
                              <a:rPr lang="en-AU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AU" sz="2400" b="0" i="0" smtClean="0">
                                <a:latin typeface="Cambria Math" panose="02040503050406030204" pitchFamily="18" charset="0"/>
                              </a:rPr>
                              <m:t>sin</m:t>
                            </m:r>
                          </m:e>
                          <m:sup>
                            <m:r>
                              <a:rPr lang="en-AU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fName>
                      <m:e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</m:func>
                  </m:oMath>
                </a14:m>
                <a:endParaRPr lang="en-AU" sz="2400" dirty="0"/>
              </a:p>
            </p:txBody>
          </p:sp>
        </mc:Choice>
        <mc:Fallback xmlns="">
          <p:sp>
            <p:nvSpPr>
              <p:cNvPr id="11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" y="734527"/>
                <a:ext cx="9547857" cy="511370"/>
              </a:xfrm>
              <a:prstGeom prst="rect">
                <a:avLst/>
              </a:prstGeom>
              <a:blipFill>
                <a:blip r:embed="rId2"/>
                <a:stretch>
                  <a:fillRect l="-958" t="-16667" b="-9524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BD39AF86-31DC-734C-5DBD-7934E24DD292}"/>
              </a:ext>
            </a:extLst>
          </p:cNvPr>
          <p:cNvSpPr txBox="1">
            <a:spLocks/>
          </p:cNvSpPr>
          <p:nvPr/>
        </p:nvSpPr>
        <p:spPr>
          <a:xfrm>
            <a:off x="0" y="1190956"/>
            <a:ext cx="2053193" cy="5113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AU" sz="2400" b="1" dirty="0"/>
              <a:t>Proof: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Content Placeholder 2">
                <a:extLst>
                  <a:ext uri="{FF2B5EF4-FFF2-40B4-BE49-F238E27FC236}">
                    <a16:creationId xmlns:a16="http://schemas.microsoft.com/office/drawing/2014/main" id="{E4AFFCCF-0A88-512E-F184-9D96C86FE6D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61563" y="1620723"/>
                <a:ext cx="6345986" cy="729604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AU" sz="2000" b="0" dirty="0"/>
                  <a:t>LHS =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p>
                          <m:sSupPr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AU" sz="2000">
                                <a:latin typeface="Cambria Math" panose="02040503050406030204" pitchFamily="18" charset="0"/>
                              </a:rPr>
                              <m:t>sin</m:t>
                            </m:r>
                          </m:e>
                          <m:sup>
                            <m:r>
                              <a:rPr lang="en-AU" sz="20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fName>
                      <m:e>
                        <m:r>
                          <a:rPr lang="en-AU" sz="2000" i="1"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</m:func>
                    <m:func>
                      <m:funcPr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p>
                          <m:sSupPr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AU" sz="2000">
                                <a:latin typeface="Cambria Math" panose="02040503050406030204" pitchFamily="18" charset="0"/>
                              </a:rPr>
                              <m:t>tan</m:t>
                            </m:r>
                          </m:e>
                          <m:sup>
                            <m:r>
                              <a:rPr lang="en-AU" sz="20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fName>
                      <m:e>
                        <m:r>
                          <a:rPr lang="en-AU" sz="2000" i="1"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</m:func>
                  </m:oMath>
                </a14:m>
                <a:endParaRPr lang="en-AU" sz="2000" dirty="0"/>
              </a:p>
            </p:txBody>
          </p:sp>
        </mc:Choice>
        <mc:Fallback xmlns="">
          <p:sp>
            <p:nvSpPr>
              <p:cNvPr id="27" name="Content Placeholder 2">
                <a:extLst>
                  <a:ext uri="{FF2B5EF4-FFF2-40B4-BE49-F238E27FC236}">
                    <a16:creationId xmlns:a16="http://schemas.microsoft.com/office/drawing/2014/main" id="{E4AFFCCF-0A88-512E-F184-9D96C86FE6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563" y="1620723"/>
                <a:ext cx="6345986" cy="729604"/>
              </a:xfrm>
              <a:prstGeom prst="rect">
                <a:avLst/>
              </a:prstGeom>
              <a:blipFill>
                <a:blip r:embed="rId3"/>
                <a:stretch>
                  <a:fillRect l="-1057" t="-9167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Content Placeholder 2">
                <a:extLst>
                  <a:ext uri="{FF2B5EF4-FFF2-40B4-BE49-F238E27FC236}">
                    <a16:creationId xmlns:a16="http://schemas.microsoft.com/office/drawing/2014/main" id="{3D882F55-5D70-CE68-24EF-A966ECA965D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9481" y="1989917"/>
                <a:ext cx="2757866" cy="729604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p>
                            <m:sSupPr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AU" sz="2000"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e>
                            <m:sup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fName>
                        <m:e>
                          <m:r>
                            <a:rPr lang="en-AU" sz="2000" i="1">
                              <a:latin typeface="Cambria Math" panose="02040503050406030204" pitchFamily="18" charset="0"/>
                            </a:rPr>
                            <m:t>𝜃</m:t>
                          </m:r>
                        </m:e>
                      </m:func>
                      <m:f>
                        <m:fPr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func>
                            <m:funcPr>
                              <m:ctrl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sSup>
                                <m:sSupPr>
                                  <m:ctrlP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AU" sz="2000" b="0" i="0" smtClean="0">
                                      <a:latin typeface="Cambria Math" panose="02040503050406030204" pitchFamily="18" charset="0"/>
                                    </a:rPr>
                                    <m:t>sin</m:t>
                                  </m:r>
                                </m:e>
                                <m:sup>
                                  <m: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fNam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</m:e>
                          </m:func>
                        </m:num>
                        <m:den>
                          <m:func>
                            <m:funcPr>
                              <m:ctrl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sSup>
                                <m:sSupPr>
                                  <m:ctrlP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AU" sz="2000" b="0" i="0" smtClean="0">
                                      <a:latin typeface="Cambria Math" panose="02040503050406030204" pitchFamily="18" charset="0"/>
                                    </a:rPr>
                                    <m:t>cos</m:t>
                                  </m:r>
                                </m:e>
                                <m:sup>
                                  <m:r>
                                    <a:rPr lang="en-AU" sz="2000" b="0" i="0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fNam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</m:e>
                          </m:func>
                        </m:den>
                      </m:f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20" name="Content Placeholder 2">
                <a:extLst>
                  <a:ext uri="{FF2B5EF4-FFF2-40B4-BE49-F238E27FC236}">
                    <a16:creationId xmlns:a16="http://schemas.microsoft.com/office/drawing/2014/main" id="{3D882F55-5D70-CE68-24EF-A966ECA965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481" y="1989917"/>
                <a:ext cx="2757866" cy="72960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Content Placeholder 2">
                <a:extLst>
                  <a:ext uri="{FF2B5EF4-FFF2-40B4-BE49-F238E27FC236}">
                    <a16:creationId xmlns:a16="http://schemas.microsoft.com/office/drawing/2014/main" id="{2A6D63B8-2C3A-12CC-3A92-8B28149CE51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90774" y="2781600"/>
                <a:ext cx="2757866" cy="729604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func>
                            <m:funcPr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sSup>
                                <m:sSupPr>
                                  <m:ctrlPr>
                                    <a:rPr lang="en-AU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AU" sz="2000">
                                      <a:latin typeface="Cambria Math" panose="02040503050406030204" pitchFamily="18" charset="0"/>
                                    </a:rPr>
                                    <m:t>sin</m:t>
                                  </m:r>
                                </m:e>
                                <m:sup>
                                  <m:r>
                                    <a:rPr lang="en-AU" sz="20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fName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</m:e>
                          </m:func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(1−</m:t>
                          </m:r>
                          <m:func>
                            <m:funcPr>
                              <m:ctrl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sSup>
                                <m:sSupPr>
                                  <m:ctrlP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AU" sz="2000" b="0" i="0" smtClean="0">
                                      <a:latin typeface="Cambria Math" panose="02040503050406030204" pitchFamily="18" charset="0"/>
                                    </a:rPr>
                                    <m:t>cos</m:t>
                                  </m:r>
                                </m:e>
                                <m:sup>
                                  <m: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fNam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</m:e>
                          </m:func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func>
                            <m:funcPr>
                              <m:ctrl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sSup>
                                <m:sSupPr>
                                  <m:ctrlP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AU" sz="2000" b="0" i="0" smtClean="0">
                                      <a:latin typeface="Cambria Math" panose="02040503050406030204" pitchFamily="18" charset="0"/>
                                    </a:rPr>
                                    <m:t>cos</m:t>
                                  </m:r>
                                </m:e>
                                <m:sup>
                                  <m:r>
                                    <a:rPr lang="en-AU" sz="2000" b="0" i="0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fNam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</m:e>
                          </m:func>
                        </m:den>
                      </m:f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8" name="Content Placeholder 2">
                <a:extLst>
                  <a:ext uri="{FF2B5EF4-FFF2-40B4-BE49-F238E27FC236}">
                    <a16:creationId xmlns:a16="http://schemas.microsoft.com/office/drawing/2014/main" id="{2A6D63B8-2C3A-12CC-3A92-8B28149CE5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0774" y="2781600"/>
                <a:ext cx="2757866" cy="72960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Content Placeholder 2">
                <a:extLst>
                  <a:ext uri="{FF2B5EF4-FFF2-40B4-BE49-F238E27FC236}">
                    <a16:creationId xmlns:a16="http://schemas.microsoft.com/office/drawing/2014/main" id="{1720CF04-B2C6-B172-820F-B891CD7B0BC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76690" y="3573283"/>
                <a:ext cx="2757866" cy="729604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func>
                            <m:funcPr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sSup>
                                <m:sSupPr>
                                  <m:ctrlPr>
                                    <a:rPr lang="en-AU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AU" sz="2000">
                                      <a:latin typeface="Cambria Math" panose="02040503050406030204" pitchFamily="18" charset="0"/>
                                    </a:rPr>
                                    <m:t>sin</m:t>
                                  </m:r>
                                </m:e>
                                <m:sup>
                                  <m:r>
                                    <a:rPr lang="en-AU" sz="20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fName>
                            <m:e>
                              <m:r>
                                <a:rPr lang="en-AU" sz="2000" i="1" smtClean="0"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</m:e>
                          </m:func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func>
                            <m:funcPr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sSup>
                                <m:sSupPr>
                                  <m:ctrlPr>
                                    <a:rPr lang="en-AU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AU" sz="2000">
                                      <a:latin typeface="Cambria Math" panose="02040503050406030204" pitchFamily="18" charset="0"/>
                                    </a:rPr>
                                    <m:t>sin</m:t>
                                  </m:r>
                                </m:e>
                                <m:sup>
                                  <m:r>
                                    <a:rPr lang="en-AU" sz="20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fName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</m:e>
                          </m:func>
                          <m:func>
                            <m:funcPr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sSup>
                                <m:sSupPr>
                                  <m:ctrlPr>
                                    <a:rPr lang="en-AU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AU" sz="2000">
                                      <a:latin typeface="Cambria Math" panose="02040503050406030204" pitchFamily="18" charset="0"/>
                                    </a:rPr>
                                    <m:t>cos</m:t>
                                  </m:r>
                                </m:e>
                                <m:sup>
                                  <m:r>
                                    <a:rPr lang="en-AU" sz="20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fName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</m:e>
                          </m:func>
                        </m:num>
                        <m:den>
                          <m:func>
                            <m:funcPr>
                              <m:ctrl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sSup>
                                <m:sSupPr>
                                  <m:ctrlP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AU" sz="2000" b="0" i="0" smtClean="0">
                                      <a:latin typeface="Cambria Math" panose="02040503050406030204" pitchFamily="18" charset="0"/>
                                    </a:rPr>
                                    <m:t>cos</m:t>
                                  </m:r>
                                </m:e>
                                <m:sup>
                                  <m:r>
                                    <a:rPr lang="en-AU" sz="2000" b="0" i="0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fNam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</m:e>
                          </m:func>
                        </m:den>
                      </m:f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9" name="Content Placeholder 2">
                <a:extLst>
                  <a:ext uri="{FF2B5EF4-FFF2-40B4-BE49-F238E27FC236}">
                    <a16:creationId xmlns:a16="http://schemas.microsoft.com/office/drawing/2014/main" id="{1720CF04-B2C6-B172-820F-B891CD7B0B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690" y="3573283"/>
                <a:ext cx="2757866" cy="729604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Content Placeholder 2">
                <a:extLst>
                  <a:ext uri="{FF2B5EF4-FFF2-40B4-BE49-F238E27FC236}">
                    <a16:creationId xmlns:a16="http://schemas.microsoft.com/office/drawing/2014/main" id="{97401A33-A067-EB58-BE7A-E86CF02589E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61563" y="4364966"/>
                <a:ext cx="3680228" cy="729604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func>
                            <m:funcPr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sSup>
                                <m:sSupPr>
                                  <m:ctrlPr>
                                    <a:rPr lang="en-AU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AU" sz="2000">
                                      <a:latin typeface="Cambria Math" panose="02040503050406030204" pitchFamily="18" charset="0"/>
                                    </a:rPr>
                                    <m:t>sin</m:t>
                                  </m:r>
                                </m:e>
                                <m:sup>
                                  <m:r>
                                    <a:rPr lang="en-AU" sz="20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fName>
                            <m:e>
                              <m:r>
                                <a:rPr lang="en-AU" sz="2000" i="1" smtClean="0"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</m:e>
                          </m:func>
                        </m:num>
                        <m:den>
                          <m:func>
                            <m:funcPr>
                              <m:ctrl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sSup>
                                <m:sSupPr>
                                  <m:ctrlP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AU" sz="2000" b="0" i="0" smtClean="0">
                                      <a:latin typeface="Cambria Math" panose="02040503050406030204" pitchFamily="18" charset="0"/>
                                    </a:rPr>
                                    <m:t>cos</m:t>
                                  </m:r>
                                </m:e>
                                <m:sup>
                                  <m:r>
                                    <a:rPr lang="en-AU" sz="2000" b="0" i="0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fNam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</m:e>
                          </m:func>
                        </m:den>
                      </m:f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func>
                            <m:funcPr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sSup>
                                <m:sSupPr>
                                  <m:ctrlPr>
                                    <a:rPr lang="en-AU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AU" sz="2000">
                                      <a:latin typeface="Cambria Math" panose="02040503050406030204" pitchFamily="18" charset="0"/>
                                    </a:rPr>
                                    <m:t>sin</m:t>
                                  </m:r>
                                </m:e>
                                <m:sup>
                                  <m:r>
                                    <a:rPr lang="en-AU" sz="20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fName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</m:e>
                          </m:func>
                          <m:func>
                            <m:funcPr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sSup>
                                <m:sSupPr>
                                  <m:ctrlPr>
                                    <a:rPr lang="en-AU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AU" sz="2000">
                                      <a:latin typeface="Cambria Math" panose="02040503050406030204" pitchFamily="18" charset="0"/>
                                    </a:rPr>
                                    <m:t>cos</m:t>
                                  </m:r>
                                </m:e>
                                <m:sup>
                                  <m:r>
                                    <a:rPr lang="en-AU" sz="20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fName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</m:e>
                          </m:func>
                        </m:num>
                        <m:den>
                          <m:func>
                            <m:funcPr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sSup>
                                <m:sSupPr>
                                  <m:ctrlPr>
                                    <a:rPr lang="en-AU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AU" sz="2000">
                                      <a:latin typeface="Cambria Math" panose="02040503050406030204" pitchFamily="18" charset="0"/>
                                    </a:rPr>
                                    <m:t>cos</m:t>
                                  </m:r>
                                </m:e>
                                <m:sup>
                                  <m:r>
                                    <a:rPr lang="en-AU" sz="200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fName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</m:e>
                          </m:func>
                        </m:den>
                      </m:f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12" name="Content Placeholder 2">
                <a:extLst>
                  <a:ext uri="{FF2B5EF4-FFF2-40B4-BE49-F238E27FC236}">
                    <a16:creationId xmlns:a16="http://schemas.microsoft.com/office/drawing/2014/main" id="{97401A33-A067-EB58-BE7A-E86CF02589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563" y="4364966"/>
                <a:ext cx="3680228" cy="729604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Content Placeholder 2">
                <a:extLst>
                  <a:ext uri="{FF2B5EF4-FFF2-40B4-BE49-F238E27FC236}">
                    <a16:creationId xmlns:a16="http://schemas.microsoft.com/office/drawing/2014/main" id="{4716D348-A863-76AD-177A-3ECF2DBD65B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-185310" y="5307852"/>
                <a:ext cx="3680228" cy="5431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p>
                            <m:sSupPr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AU" sz="2000">
                                  <a:latin typeface="Cambria Math" panose="02040503050406030204" pitchFamily="18" charset="0"/>
                                </a:rPr>
                                <m:t>tan</m:t>
                              </m:r>
                            </m:e>
                            <m:sup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fName>
                        <m:e>
                          <m:r>
                            <a:rPr lang="en-AU" sz="2000" i="1">
                              <a:latin typeface="Cambria Math" panose="02040503050406030204" pitchFamily="18" charset="0"/>
                            </a:rPr>
                            <m:t>𝜃</m:t>
                          </m:r>
                        </m:e>
                      </m:func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−</m:t>
                      </m:r>
                      <m:func>
                        <m:funcPr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p>
                            <m:sSupPr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AU" sz="2000"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e>
                            <m:sup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fName>
                        <m:e>
                          <m:r>
                            <a:rPr lang="en-AU" sz="2000" i="1">
                              <a:latin typeface="Cambria Math" panose="02040503050406030204" pitchFamily="18" charset="0"/>
                            </a:rPr>
                            <m:t>𝜃</m:t>
                          </m:r>
                        </m:e>
                      </m:func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14" name="Content Placeholder 2">
                <a:extLst>
                  <a:ext uri="{FF2B5EF4-FFF2-40B4-BE49-F238E27FC236}">
                    <a16:creationId xmlns:a16="http://schemas.microsoft.com/office/drawing/2014/main" id="{4716D348-A863-76AD-177A-3ECF2DBD65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85310" y="5307852"/>
                <a:ext cx="3680228" cy="543186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Content Placeholder 2">
                <a:extLst>
                  <a:ext uri="{FF2B5EF4-FFF2-40B4-BE49-F238E27FC236}">
                    <a16:creationId xmlns:a16="http://schemas.microsoft.com/office/drawing/2014/main" id="{F6BD5667-52FA-69DB-7FF8-EECAFAD7430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46703" y="5764281"/>
                <a:ext cx="3086520" cy="46777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 xmlns:m="http://schemas.openxmlformats.org/officeDocument/2006/math"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𝑅𝐻𝑆</m:t>
                    </m:r>
                  </m:oMath>
                </a14:m>
                <a:r>
                  <a:rPr lang="en-AU" sz="2000" dirty="0"/>
                  <a:t> (Proved)</a:t>
                </a:r>
              </a:p>
            </p:txBody>
          </p:sp>
        </mc:Choice>
        <mc:Fallback xmlns="">
          <p:sp>
            <p:nvSpPr>
              <p:cNvPr id="15" name="Content Placeholder 2">
                <a:extLst>
                  <a:ext uri="{FF2B5EF4-FFF2-40B4-BE49-F238E27FC236}">
                    <a16:creationId xmlns:a16="http://schemas.microsoft.com/office/drawing/2014/main" id="{F6BD5667-52FA-69DB-7FF8-EECAFAD743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6703" y="5764281"/>
                <a:ext cx="3086520" cy="467770"/>
              </a:xfrm>
              <a:prstGeom prst="rect">
                <a:avLst/>
              </a:prstGeom>
              <a:blipFill>
                <a:blip r:embed="rId9"/>
                <a:stretch>
                  <a:fillRect t="-14474" b="-2632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99905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7" grpId="0"/>
      <p:bldP spid="20" grpId="0"/>
      <p:bldP spid="8" grpId="0"/>
      <p:bldP spid="9" grpId="0"/>
      <p:bldP spid="12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F9E208A8-F3B5-438E-82E4-AA5407C3C503}"/>
              </a:ext>
            </a:extLst>
          </p:cNvPr>
          <p:cNvSpPr txBox="1"/>
          <p:nvPr/>
        </p:nvSpPr>
        <p:spPr>
          <a:xfrm>
            <a:off x="0" y="-6605"/>
            <a:ext cx="3197162" cy="584775"/>
          </a:xfrm>
          <a:prstGeom prst="homePlate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tx1"/>
                </a:solidFill>
              </a:rPr>
              <a:t>Sadler Ex 9A Q10</a:t>
            </a:r>
            <a:endParaRPr lang="en-AU" sz="3200" b="1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Content Placeholder 2"/>
              <p:cNvSpPr txBox="1">
                <a:spLocks/>
              </p:cNvSpPr>
              <p:nvPr/>
            </p:nvSpPr>
            <p:spPr>
              <a:xfrm>
                <a:off x="-1" y="734526"/>
                <a:ext cx="9547857" cy="83622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AU" sz="2400" b="0" dirty="0"/>
                  <a:t>Prove: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1+</m:t>
                        </m:r>
                        <m:func>
                          <m:funcPr>
                            <m:ctrlPr>
                              <a:rPr lang="en-AU" sz="2400" b="0" i="1" smtClean="0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sSup>
                              <m:sSupPr>
                                <m:ctrlPr>
                                  <a:rPr lang="en-AU" sz="24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sty m:val="p"/>
                                  </m:rPr>
                                  <a:rPr lang="en-AU" sz="2400" b="0" i="0" smtClean="0">
                                    <a:latin typeface="Cambria Math" panose="02040503050406030204" pitchFamily="18" charset="0"/>
                                  </a:rPr>
                                  <m:t>tan</m:t>
                                </m:r>
                              </m:e>
                              <m:sup>
                                <m:r>
                                  <a:rPr lang="en-AU" sz="24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fName>
                          <m:e>
                            <m:r>
                              <a:rPr lang="en-AU" sz="2400" b="0" i="1" smtClean="0"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</m:func>
                      </m:den>
                    </m:f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p>
                          <m:sSupPr>
                            <m:ctrlPr>
                              <a:rPr lang="en-AU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AU" sz="2400" b="0" i="0" smtClean="0">
                                <a:latin typeface="Cambria Math" panose="02040503050406030204" pitchFamily="18" charset="0"/>
                              </a:rPr>
                              <m:t>cos</m:t>
                            </m:r>
                          </m:e>
                          <m:sup>
                            <m:r>
                              <a:rPr lang="en-AU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fName>
                      <m:e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</m:func>
                  </m:oMath>
                </a14:m>
                <a:endParaRPr lang="en-AU" sz="2400" dirty="0"/>
              </a:p>
            </p:txBody>
          </p:sp>
        </mc:Choice>
        <mc:Fallback xmlns="">
          <p:sp>
            <p:nvSpPr>
              <p:cNvPr id="11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" y="734526"/>
                <a:ext cx="9547857" cy="836221"/>
              </a:xfrm>
              <a:prstGeom prst="rect">
                <a:avLst/>
              </a:prstGeom>
              <a:blipFill>
                <a:blip r:embed="rId2"/>
                <a:stretch>
                  <a:fillRect l="-958" t="-1449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BD39AF86-31DC-734C-5DBD-7934E24DD292}"/>
              </a:ext>
            </a:extLst>
          </p:cNvPr>
          <p:cNvSpPr txBox="1">
            <a:spLocks/>
          </p:cNvSpPr>
          <p:nvPr/>
        </p:nvSpPr>
        <p:spPr>
          <a:xfrm>
            <a:off x="-1" y="1785597"/>
            <a:ext cx="2053193" cy="5113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AU" sz="2400" b="1" dirty="0"/>
              <a:t>Proof: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Content Placeholder 2">
                <a:extLst>
                  <a:ext uri="{FF2B5EF4-FFF2-40B4-BE49-F238E27FC236}">
                    <a16:creationId xmlns:a16="http://schemas.microsoft.com/office/drawing/2014/main" id="{E4AFFCCF-0A88-512E-F184-9D96C86FE6D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61562" y="2215364"/>
                <a:ext cx="3877505" cy="729604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AU" sz="2000" b="0" dirty="0"/>
                  <a:t>LHS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AU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AU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AU" i="1">
                            <a:latin typeface="Cambria Math" panose="02040503050406030204" pitchFamily="18" charset="0"/>
                          </a:rPr>
                          <m:t>1+</m:t>
                        </m:r>
                        <m:func>
                          <m:funcPr>
                            <m:ctrlPr>
                              <a:rPr lang="en-AU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sSup>
                              <m:sSupPr>
                                <m:ctrlPr>
                                  <a:rPr lang="en-AU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sty m:val="p"/>
                                  </m:rPr>
                                  <a:rPr lang="en-AU">
                                    <a:latin typeface="Cambria Math" panose="02040503050406030204" pitchFamily="18" charset="0"/>
                                  </a:rPr>
                                  <m:t>tan</m:t>
                                </m:r>
                              </m:e>
                              <m:sup>
                                <m:r>
                                  <a:rPr lang="en-AU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fName>
                          <m:e>
                            <m:r>
                              <a:rPr lang="en-AU" i="1"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</m:func>
                      </m:den>
                    </m:f>
                  </m:oMath>
                </a14:m>
                <a:endParaRPr lang="en-AU" sz="2000" dirty="0"/>
              </a:p>
            </p:txBody>
          </p:sp>
        </mc:Choice>
        <mc:Fallback xmlns="">
          <p:sp>
            <p:nvSpPr>
              <p:cNvPr id="27" name="Content Placeholder 2">
                <a:extLst>
                  <a:ext uri="{FF2B5EF4-FFF2-40B4-BE49-F238E27FC236}">
                    <a16:creationId xmlns:a16="http://schemas.microsoft.com/office/drawing/2014/main" id="{E4AFFCCF-0A88-512E-F184-9D96C86FE6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562" y="2215364"/>
                <a:ext cx="3877505" cy="729604"/>
              </a:xfrm>
              <a:prstGeom prst="rect">
                <a:avLst/>
              </a:prstGeom>
              <a:blipFill>
                <a:blip r:embed="rId3"/>
                <a:stretch>
                  <a:fillRect l="-1730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Content Placeholder 2">
                <a:extLst>
                  <a:ext uri="{FF2B5EF4-FFF2-40B4-BE49-F238E27FC236}">
                    <a16:creationId xmlns:a16="http://schemas.microsoft.com/office/drawing/2014/main" id="{3D882F55-5D70-CE68-24EF-A966ECA965D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-558367" y="3009933"/>
                <a:ext cx="3672266" cy="729604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 fontScale="77500" lnSpcReduction="20000"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AU" sz="2000" i="1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AU" sz="2000" i="1">
                              <a:latin typeface="Cambria Math" panose="02040503050406030204" pitchFamily="18" charset="0"/>
                            </a:rPr>
                            <m:t>1+</m:t>
                          </m:r>
                          <m:f>
                            <m:fPr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func>
                                <m:funcPr>
                                  <m:ctrlPr>
                                    <a:rPr lang="en-AU" sz="2000" i="1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sSup>
                                    <m:sSupPr>
                                      <m:ctrlPr>
                                        <a:rPr lang="en-AU" sz="20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AU" sz="2000">
                                          <a:latin typeface="Cambria Math" panose="02040503050406030204" pitchFamily="18" charset="0"/>
                                        </a:rPr>
                                        <m:t>sin</m:t>
                                      </m:r>
                                    </m:e>
                                    <m:sup>
                                      <m:r>
                                        <a:rPr lang="en-AU" sz="2000" i="1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fName>
                                <m:e>
                                  <m:r>
                                    <a:rPr lang="en-AU" sz="2000" i="1">
                                      <a:latin typeface="Cambria Math" panose="02040503050406030204" pitchFamily="18" charset="0"/>
                                    </a:rPr>
                                    <m:t>𝜃</m:t>
                                  </m:r>
                                </m:e>
                              </m:func>
                            </m:num>
                            <m:den>
                              <m:func>
                                <m:funcPr>
                                  <m:ctrlPr>
                                    <a:rPr lang="en-AU" sz="2000" i="1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sSup>
                                    <m:sSupPr>
                                      <m:ctrlPr>
                                        <a:rPr lang="en-AU" sz="20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AU" sz="2000">
                                          <a:latin typeface="Cambria Math" panose="02040503050406030204" pitchFamily="18" charset="0"/>
                                        </a:rPr>
                                        <m:t>cos</m:t>
                                      </m:r>
                                    </m:e>
                                    <m:sup>
                                      <m:r>
                                        <a:rPr lang="en-AU" sz="200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fName>
                                <m:e>
                                  <m:r>
                                    <a:rPr lang="en-AU" sz="2000" i="1">
                                      <a:latin typeface="Cambria Math" panose="02040503050406030204" pitchFamily="18" charset="0"/>
                                    </a:rPr>
                                    <m:t>𝜃</m:t>
                                  </m:r>
                                </m:e>
                              </m:func>
                            </m:den>
                          </m:f>
                        </m:den>
                      </m:f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20" name="Content Placeholder 2">
                <a:extLst>
                  <a:ext uri="{FF2B5EF4-FFF2-40B4-BE49-F238E27FC236}">
                    <a16:creationId xmlns:a16="http://schemas.microsoft.com/office/drawing/2014/main" id="{3D882F55-5D70-CE68-24EF-A966ECA965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558367" y="3009933"/>
                <a:ext cx="3672266" cy="729604"/>
              </a:xfrm>
              <a:prstGeom prst="rect">
                <a:avLst/>
              </a:prstGeom>
              <a:blipFill>
                <a:blip r:embed="rId4"/>
                <a:stretch>
                  <a:fillRect t="-1681" b="-3361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Content Placeholder 2">
                <a:extLst>
                  <a:ext uri="{FF2B5EF4-FFF2-40B4-BE49-F238E27FC236}">
                    <a16:creationId xmlns:a16="http://schemas.microsoft.com/office/drawing/2014/main" id="{F12EA94C-D1BE-F5BC-53A3-C12E177D2B9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-374966" y="3807820"/>
                <a:ext cx="3672266" cy="729604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 fontScale="77500" lnSpcReduction="20000"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AU" sz="2000" i="1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f>
                            <m:fPr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func>
                                <m:funcPr>
                                  <m:ctrlPr>
                                    <a:rPr lang="en-AU" sz="2000" i="1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func>
                                    <m:funcPr>
                                      <m:ctrlPr>
                                        <a:rPr lang="en-AU" sz="20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funcPr>
                                    <m:fName>
                                      <m:sSup>
                                        <m:sSupPr>
                                          <m:ctrlPr>
                                            <a:rPr lang="en-AU" sz="20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AU" sz="2000">
                                              <a:latin typeface="Cambria Math" panose="02040503050406030204" pitchFamily="18" charset="0"/>
                                            </a:rPr>
                                            <m:t>cos</m:t>
                                          </m:r>
                                        </m:e>
                                        <m:sup>
                                          <m:r>
                                            <a:rPr lang="en-AU" sz="2000"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p>
                                      </m:sSup>
                                    </m:fName>
                                    <m:e>
                                      <m:r>
                                        <a:rPr lang="en-AU" sz="2000" i="1">
                                          <a:latin typeface="Cambria Math" panose="02040503050406030204" pitchFamily="18" charset="0"/>
                                        </a:rPr>
                                        <m:t>𝜃</m:t>
                                      </m:r>
                                    </m:e>
                                  </m:func>
                                  <m: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sSup>
                                    <m:sSupPr>
                                      <m:ctrlPr>
                                        <a:rPr lang="en-AU" sz="20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AU" sz="2000">
                                          <a:latin typeface="Cambria Math" panose="02040503050406030204" pitchFamily="18" charset="0"/>
                                        </a:rPr>
                                        <m:t>sin</m:t>
                                      </m:r>
                                    </m:e>
                                    <m:sup>
                                      <m:r>
                                        <a:rPr lang="en-AU" sz="2000" i="1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fName>
                                <m:e>
                                  <m:r>
                                    <a:rPr lang="en-AU" sz="2000" i="1">
                                      <a:latin typeface="Cambria Math" panose="02040503050406030204" pitchFamily="18" charset="0"/>
                                    </a:rPr>
                                    <m:t>𝜃</m:t>
                                  </m:r>
                                </m:e>
                              </m:func>
                            </m:num>
                            <m:den>
                              <m:func>
                                <m:funcPr>
                                  <m:ctrlPr>
                                    <a:rPr lang="en-AU" sz="2000" i="1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sSup>
                                    <m:sSupPr>
                                      <m:ctrlPr>
                                        <a:rPr lang="en-AU" sz="20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AU" sz="2000">
                                          <a:latin typeface="Cambria Math" panose="02040503050406030204" pitchFamily="18" charset="0"/>
                                        </a:rPr>
                                        <m:t>cos</m:t>
                                      </m:r>
                                    </m:e>
                                    <m:sup>
                                      <m:r>
                                        <a:rPr lang="en-AU" sz="200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fName>
                                <m:e>
                                  <m:r>
                                    <a:rPr lang="en-AU" sz="2000" i="1">
                                      <a:latin typeface="Cambria Math" panose="02040503050406030204" pitchFamily="18" charset="0"/>
                                    </a:rPr>
                                    <m:t>𝜃</m:t>
                                  </m:r>
                                </m:e>
                              </m:func>
                            </m:den>
                          </m:f>
                        </m:den>
                      </m:f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8" name="Content Placeholder 2">
                <a:extLst>
                  <a:ext uri="{FF2B5EF4-FFF2-40B4-BE49-F238E27FC236}">
                    <a16:creationId xmlns:a16="http://schemas.microsoft.com/office/drawing/2014/main" id="{F12EA94C-D1BE-F5BC-53A3-C12E177D2B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374966" y="3807820"/>
                <a:ext cx="3672266" cy="729604"/>
              </a:xfrm>
              <a:prstGeom prst="rect">
                <a:avLst/>
              </a:prstGeom>
              <a:blipFill>
                <a:blip r:embed="rId5"/>
                <a:stretch>
                  <a:fillRect t="-1681" b="-3361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Content Placeholder 2">
                <a:extLst>
                  <a:ext uri="{FF2B5EF4-FFF2-40B4-BE49-F238E27FC236}">
                    <a16:creationId xmlns:a16="http://schemas.microsoft.com/office/drawing/2014/main" id="{2CD1F26B-2EE6-E7C8-BE78-663A3DDC4ED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-237552" y="4537424"/>
                <a:ext cx="3672266" cy="729604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func>
                            <m:funcPr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sSup>
                                <m:sSupPr>
                                  <m:ctrlPr>
                                    <a:rPr lang="en-AU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AU" sz="2000">
                                      <a:latin typeface="Cambria Math" panose="02040503050406030204" pitchFamily="18" charset="0"/>
                                    </a:rPr>
                                    <m:t>cos</m:t>
                                  </m:r>
                                </m:e>
                                <m:sup>
                                  <m:r>
                                    <a:rPr lang="en-AU" sz="200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fName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</m:e>
                          </m:func>
                        </m:num>
                        <m:den>
                          <m:func>
                            <m:funcPr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func>
                                <m:funcPr>
                                  <m:ctrlPr>
                                    <a:rPr lang="en-AU" sz="2000" i="1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sSup>
                                    <m:sSupPr>
                                      <m:ctrlPr>
                                        <a:rPr lang="en-AU" sz="20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AU" sz="2000">
                                          <a:latin typeface="Cambria Math" panose="02040503050406030204" pitchFamily="18" charset="0"/>
                                        </a:rPr>
                                        <m:t>cos</m:t>
                                      </m:r>
                                    </m:e>
                                    <m:sup>
                                      <m:r>
                                        <a:rPr lang="en-AU" sz="200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fName>
                                <m:e>
                                  <m:r>
                                    <a:rPr lang="en-AU" sz="2000" i="1">
                                      <a:latin typeface="Cambria Math" panose="02040503050406030204" pitchFamily="18" charset="0"/>
                                    </a:rPr>
                                    <m:t>𝜃</m:t>
                                  </m:r>
                                </m:e>
                              </m:func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en-AU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AU" sz="2000">
                                      <a:latin typeface="Cambria Math" panose="02040503050406030204" pitchFamily="18" charset="0"/>
                                    </a:rPr>
                                    <m:t>sin</m:t>
                                  </m:r>
                                </m:e>
                                <m:sup>
                                  <m:r>
                                    <a:rPr lang="en-AU" sz="20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fName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</m:e>
                          </m:func>
                        </m:den>
                      </m:f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9" name="Content Placeholder 2">
                <a:extLst>
                  <a:ext uri="{FF2B5EF4-FFF2-40B4-BE49-F238E27FC236}">
                    <a16:creationId xmlns:a16="http://schemas.microsoft.com/office/drawing/2014/main" id="{2CD1F26B-2EE6-E7C8-BE78-663A3DDC4E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237552" y="4537424"/>
                <a:ext cx="3672266" cy="729604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Content Placeholder 2">
                <a:extLst>
                  <a:ext uri="{FF2B5EF4-FFF2-40B4-BE49-F238E27FC236}">
                    <a16:creationId xmlns:a16="http://schemas.microsoft.com/office/drawing/2014/main" id="{9E0B74E8-00BD-6F18-08B7-6BC99AB70C7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-617256" y="5331993"/>
                <a:ext cx="3672266" cy="729604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func>
                            <m:funcPr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sSup>
                                <m:sSupPr>
                                  <m:ctrlPr>
                                    <a:rPr lang="en-AU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AU" sz="2000">
                                      <a:latin typeface="Cambria Math" panose="02040503050406030204" pitchFamily="18" charset="0"/>
                                    </a:rPr>
                                    <m:t>cos</m:t>
                                  </m:r>
                                </m:e>
                                <m:sup>
                                  <m:r>
                                    <a:rPr lang="en-AU" sz="200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fName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</m:e>
                          </m:func>
                        </m:num>
                        <m:den>
                          <m:r>
                            <a:rPr lang="en-AU" sz="2000" i="1">
                              <a:latin typeface="Cambria Math" panose="02040503050406030204" pitchFamily="18" charset="0"/>
                            </a:rPr>
                            <m:t>1</m:t>
                          </m:r>
                        </m:den>
                      </m:f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10" name="Content Placeholder 2">
                <a:extLst>
                  <a:ext uri="{FF2B5EF4-FFF2-40B4-BE49-F238E27FC236}">
                    <a16:creationId xmlns:a16="http://schemas.microsoft.com/office/drawing/2014/main" id="{9E0B74E8-00BD-6F18-08B7-6BC99AB70C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617256" y="5331993"/>
                <a:ext cx="3672266" cy="729604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Content Placeholder 2">
                <a:extLst>
                  <a:ext uri="{FF2B5EF4-FFF2-40B4-BE49-F238E27FC236}">
                    <a16:creationId xmlns:a16="http://schemas.microsoft.com/office/drawing/2014/main" id="{953C13C3-D0A6-AB31-F792-A87B4E4A225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-677142" y="6061597"/>
                <a:ext cx="3672266" cy="42274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p>
                            <m:sSupPr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AU" sz="2000">
                                  <a:latin typeface="Cambria Math" panose="02040503050406030204" pitchFamily="18" charset="0"/>
                                </a:rPr>
                                <m:t>cos</m:t>
                              </m:r>
                            </m:e>
                            <m:sup>
                              <m:r>
                                <a:rPr lang="en-AU" sz="200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fName>
                        <m:e>
                          <m:r>
                            <a:rPr lang="en-AU" sz="2000" i="1">
                              <a:latin typeface="Cambria Math" panose="02040503050406030204" pitchFamily="18" charset="0"/>
                            </a:rPr>
                            <m:t>𝜃</m:t>
                          </m:r>
                        </m:e>
                      </m:func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12" name="Content Placeholder 2">
                <a:extLst>
                  <a:ext uri="{FF2B5EF4-FFF2-40B4-BE49-F238E27FC236}">
                    <a16:creationId xmlns:a16="http://schemas.microsoft.com/office/drawing/2014/main" id="{953C13C3-D0A6-AB31-F792-A87B4E4A22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677142" y="6061597"/>
                <a:ext cx="3672266" cy="422743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Content Placeholder 2">
                <a:extLst>
                  <a:ext uri="{FF2B5EF4-FFF2-40B4-BE49-F238E27FC236}">
                    <a16:creationId xmlns:a16="http://schemas.microsoft.com/office/drawing/2014/main" id="{C4AFD1B4-A44C-FB9C-8019-F239F184961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41093" y="6431849"/>
                <a:ext cx="3086520" cy="46777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 xmlns:m="http://schemas.openxmlformats.org/officeDocument/2006/math"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𝑅𝐻𝑆</m:t>
                    </m:r>
                  </m:oMath>
                </a14:m>
                <a:r>
                  <a:rPr lang="en-AU" sz="2000" dirty="0"/>
                  <a:t> (Proved)</a:t>
                </a:r>
              </a:p>
            </p:txBody>
          </p:sp>
        </mc:Choice>
        <mc:Fallback xmlns="">
          <p:sp>
            <p:nvSpPr>
              <p:cNvPr id="14" name="Content Placeholder 2">
                <a:extLst>
                  <a:ext uri="{FF2B5EF4-FFF2-40B4-BE49-F238E27FC236}">
                    <a16:creationId xmlns:a16="http://schemas.microsoft.com/office/drawing/2014/main" id="{C4AFD1B4-A44C-FB9C-8019-F239F18496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093" y="6431849"/>
                <a:ext cx="3086520" cy="467770"/>
              </a:xfrm>
              <a:prstGeom prst="rect">
                <a:avLst/>
              </a:prstGeom>
              <a:blipFill>
                <a:blip r:embed="rId9"/>
                <a:stretch>
                  <a:fillRect t="-12987" b="-1299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4239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7" grpId="0"/>
      <p:bldP spid="20" grpId="0"/>
      <p:bldP spid="8" grpId="0"/>
      <p:bldP spid="9" grpId="0"/>
      <p:bldP spid="10" grpId="0"/>
      <p:bldP spid="12" grpId="0"/>
      <p:bldP spid="1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18917</TotalTime>
  <Words>379</Words>
  <Application>Microsoft Office PowerPoint</Application>
  <PresentationFormat>Widescreen</PresentationFormat>
  <Paragraphs>90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Cambria Math</vt:lpstr>
      <vt:lpstr>Office Theme</vt:lpstr>
      <vt:lpstr>Trigonometrical Identities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Sadler Ex 9A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Vectors</dc:title>
  <dc:creator>Microsoft account</dc:creator>
  <cp:lastModifiedBy>TAN Mei Yi [Harrisdale Senior High School]</cp:lastModifiedBy>
  <cp:revision>317</cp:revision>
  <dcterms:created xsi:type="dcterms:W3CDTF">2022-03-14T04:08:53Z</dcterms:created>
  <dcterms:modified xsi:type="dcterms:W3CDTF">2022-06-15T01:08:17Z</dcterms:modified>
</cp:coreProperties>
</file>